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470" r:id="rId5"/>
    <p:sldId id="256" r:id="rId6"/>
    <p:sldId id="478" r:id="rId7"/>
    <p:sldId id="479" r:id="rId8"/>
    <p:sldId id="480" r:id="rId9"/>
    <p:sldId id="471" r:id="rId10"/>
    <p:sldId id="485" r:id="rId11"/>
    <p:sldId id="486" r:id="rId12"/>
    <p:sldId id="473" r:id="rId13"/>
    <p:sldId id="487" r:id="rId14"/>
    <p:sldId id="488" r:id="rId15"/>
    <p:sldId id="489" r:id="rId16"/>
    <p:sldId id="33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9AC"/>
    <a:srgbClr val="063F93"/>
    <a:srgbClr val="074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6" autoAdjust="0"/>
    <p:restoredTop sz="94024" autoAdjust="0"/>
  </p:normalViewPr>
  <p:slideViewPr>
    <p:cSldViewPr snapToGrid="0" snapToObjects="1">
      <p:cViewPr varScale="1">
        <p:scale>
          <a:sx n="99" d="100"/>
          <a:sy n="99" d="100"/>
        </p:scale>
        <p:origin x="-10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6/11/relationships/changesInfo" Target="changesInfos/changesInfo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Gonzalez-Longo" userId="77f88915-be47-4901-94a5-01f61ded30be" providerId="ADAL" clId="{6678187B-28B0-4AFB-8DB1-D75780E92386}"/>
    <pc:docChg chg="custSel addSld delSld modSld">
      <pc:chgData name="Cristina Gonzalez-Longo" userId="77f88915-be47-4901-94a5-01f61ded30be" providerId="ADAL" clId="{6678187B-28B0-4AFB-8DB1-D75780E92386}" dt="2020-11-13T09:15:53.005" v="665" actId="20577"/>
      <pc:docMkLst>
        <pc:docMk/>
      </pc:docMkLst>
      <pc:sldChg chg="addSp modSp">
        <pc:chgData name="Cristina Gonzalez-Longo" userId="77f88915-be47-4901-94a5-01f61ded30be" providerId="ADAL" clId="{6678187B-28B0-4AFB-8DB1-D75780E92386}" dt="2020-11-13T09:13:55.034" v="610" actId="255"/>
        <pc:sldMkLst>
          <pc:docMk/>
          <pc:sldMk cId="1436079721" sldId="267"/>
        </pc:sldMkLst>
        <pc:spChg chg="mod">
          <ac:chgData name="Cristina Gonzalez-Longo" userId="77f88915-be47-4901-94a5-01f61ded30be" providerId="ADAL" clId="{6678187B-28B0-4AFB-8DB1-D75780E92386}" dt="2020-11-13T09:13:28.585" v="605" actId="1076"/>
          <ac:spMkLst>
            <pc:docMk/>
            <pc:sldMk cId="1436079721" sldId="267"/>
            <ac:spMk id="2" creationId="{00000000-0000-0000-0000-000000000000}"/>
          </ac:spMkLst>
        </pc:spChg>
        <pc:spChg chg="mod">
          <ac:chgData name="Cristina Gonzalez-Longo" userId="77f88915-be47-4901-94a5-01f61ded30be" providerId="ADAL" clId="{6678187B-28B0-4AFB-8DB1-D75780E92386}" dt="2020-11-13T09:13:31.353" v="606" actId="1076"/>
          <ac:spMkLst>
            <pc:docMk/>
            <pc:sldMk cId="1436079721" sldId="267"/>
            <ac:spMk id="3" creationId="{00000000-0000-0000-0000-000000000000}"/>
          </ac:spMkLst>
        </pc:spChg>
        <pc:spChg chg="add mod">
          <ac:chgData name="Cristina Gonzalez-Longo" userId="77f88915-be47-4901-94a5-01f61ded30be" providerId="ADAL" clId="{6678187B-28B0-4AFB-8DB1-D75780E92386}" dt="2020-11-13T09:13:55.034" v="610" actId="255"/>
          <ac:spMkLst>
            <pc:docMk/>
            <pc:sldMk cId="1436079721" sldId="267"/>
            <ac:spMk id="6" creationId="{87706403-6846-4071-8CDB-4B6DFC782DB5}"/>
          </ac:spMkLst>
        </pc:spChg>
      </pc:sldChg>
      <pc:sldChg chg="delSp modSp">
        <pc:chgData name="Cristina Gonzalez-Longo" userId="77f88915-be47-4901-94a5-01f61ded30be" providerId="ADAL" clId="{6678187B-28B0-4AFB-8DB1-D75780E92386}" dt="2020-11-13T08:47:59.312" v="39" actId="1076"/>
        <pc:sldMkLst>
          <pc:docMk/>
          <pc:sldMk cId="4196109715" sldId="280"/>
        </pc:sldMkLst>
        <pc:spChg chg="mod">
          <ac:chgData name="Cristina Gonzalez-Longo" userId="77f88915-be47-4901-94a5-01f61ded30be" providerId="ADAL" clId="{6678187B-28B0-4AFB-8DB1-D75780E92386}" dt="2020-11-13T08:47:59.312" v="39" actId="1076"/>
          <ac:spMkLst>
            <pc:docMk/>
            <pc:sldMk cId="4196109715" sldId="280"/>
            <ac:spMk id="2" creationId="{00000000-0000-0000-0000-000000000000}"/>
          </ac:spMkLst>
        </pc:spChg>
        <pc:picChg chg="mod">
          <ac:chgData name="Cristina Gonzalez-Longo" userId="77f88915-be47-4901-94a5-01f61ded30be" providerId="ADAL" clId="{6678187B-28B0-4AFB-8DB1-D75780E92386}" dt="2020-11-13T08:47:54.791" v="38" actId="14100"/>
          <ac:picMkLst>
            <pc:docMk/>
            <pc:sldMk cId="4196109715" sldId="280"/>
            <ac:picMk id="7" creationId="{00000000-0000-0000-0000-000000000000}"/>
          </ac:picMkLst>
        </pc:picChg>
        <pc:picChg chg="del">
          <ac:chgData name="Cristina Gonzalez-Longo" userId="77f88915-be47-4901-94a5-01f61ded30be" providerId="ADAL" clId="{6678187B-28B0-4AFB-8DB1-D75780E92386}" dt="2020-11-13T08:47:30.540" v="33" actId="478"/>
          <ac:picMkLst>
            <pc:docMk/>
            <pc:sldMk cId="4196109715" sldId="280"/>
            <ac:picMk id="12" creationId="{00000000-0000-0000-0000-000000000000}"/>
          </ac:picMkLst>
        </pc:picChg>
        <pc:picChg chg="mod">
          <ac:chgData name="Cristina Gonzalez-Longo" userId="77f88915-be47-4901-94a5-01f61ded30be" providerId="ADAL" clId="{6678187B-28B0-4AFB-8DB1-D75780E92386}" dt="2020-11-13T08:47:40.905" v="36" actId="1076"/>
          <ac:picMkLst>
            <pc:docMk/>
            <pc:sldMk cId="4196109715" sldId="280"/>
            <ac:picMk id="13" creationId="{00000000-0000-0000-0000-000000000000}"/>
          </ac:picMkLst>
        </pc:picChg>
        <pc:picChg chg="del">
          <ac:chgData name="Cristina Gonzalez-Longo" userId="77f88915-be47-4901-94a5-01f61ded30be" providerId="ADAL" clId="{6678187B-28B0-4AFB-8DB1-D75780E92386}" dt="2020-11-13T08:47:27.335" v="32" actId="478"/>
          <ac:picMkLst>
            <pc:docMk/>
            <pc:sldMk cId="4196109715" sldId="280"/>
            <ac:picMk id="14" creationId="{00000000-0000-0000-0000-000000000000}"/>
          </ac:picMkLst>
        </pc:picChg>
      </pc:sldChg>
      <pc:sldChg chg="addSp delSp modSp">
        <pc:chgData name="Cristina Gonzalez-Longo" userId="77f88915-be47-4901-94a5-01f61ded30be" providerId="ADAL" clId="{6678187B-28B0-4AFB-8DB1-D75780E92386}" dt="2020-11-13T09:01:31.517" v="234" actId="1037"/>
        <pc:sldMkLst>
          <pc:docMk/>
          <pc:sldMk cId="1100913397" sldId="288"/>
        </pc:sldMkLst>
        <pc:spChg chg="del mod">
          <ac:chgData name="Cristina Gonzalez-Longo" userId="77f88915-be47-4901-94a5-01f61ded30be" providerId="ADAL" clId="{6678187B-28B0-4AFB-8DB1-D75780E92386}" dt="2020-11-13T08:55:28.939" v="110" actId="478"/>
          <ac:spMkLst>
            <pc:docMk/>
            <pc:sldMk cId="1100913397" sldId="288"/>
            <ac:spMk id="3" creationId="{82F91F17-4AFB-41A7-9CF0-7EFB5CF480E7}"/>
          </ac:spMkLst>
        </pc:spChg>
        <pc:spChg chg="mod">
          <ac:chgData name="Cristina Gonzalez-Longo" userId="77f88915-be47-4901-94a5-01f61ded30be" providerId="ADAL" clId="{6678187B-28B0-4AFB-8DB1-D75780E92386}" dt="2020-11-13T09:00:50.880" v="193" actId="14100"/>
          <ac:spMkLst>
            <pc:docMk/>
            <pc:sldMk cId="1100913397" sldId="288"/>
            <ac:spMk id="8" creationId="{C097C426-6A4D-45B1-8A07-637CE549285E}"/>
          </ac:spMkLst>
        </pc:spChg>
        <pc:spChg chg="add mod">
          <ac:chgData name="Cristina Gonzalez-Longo" userId="77f88915-be47-4901-94a5-01f61ded30be" providerId="ADAL" clId="{6678187B-28B0-4AFB-8DB1-D75780E92386}" dt="2020-11-13T09:01:31.517" v="234" actId="1037"/>
          <ac:spMkLst>
            <pc:docMk/>
            <pc:sldMk cId="1100913397" sldId="288"/>
            <ac:spMk id="9" creationId="{7C913910-3C0D-414F-B4FA-BD7B89974881}"/>
          </ac:spMkLst>
        </pc:spChg>
        <pc:spChg chg="add mod">
          <ac:chgData name="Cristina Gonzalez-Longo" userId="77f88915-be47-4901-94a5-01f61ded30be" providerId="ADAL" clId="{6678187B-28B0-4AFB-8DB1-D75780E92386}" dt="2020-11-13T09:01:14.864" v="232" actId="1035"/>
          <ac:spMkLst>
            <pc:docMk/>
            <pc:sldMk cId="1100913397" sldId="288"/>
            <ac:spMk id="10" creationId="{E5DD5B58-F60A-4FE2-9D7E-0D4F7C6FE85D}"/>
          </ac:spMkLst>
        </pc:spChg>
        <pc:picChg chg="mod">
          <ac:chgData name="Cristina Gonzalez-Longo" userId="77f88915-be47-4901-94a5-01f61ded30be" providerId="ADAL" clId="{6678187B-28B0-4AFB-8DB1-D75780E92386}" dt="2020-11-13T09:00:34.065" v="187" actId="1076"/>
          <ac:picMkLst>
            <pc:docMk/>
            <pc:sldMk cId="1100913397" sldId="288"/>
            <ac:picMk id="6" creationId="{E391BE55-08F2-42A9-8D72-B795F6BB7BD2}"/>
          </ac:picMkLst>
        </pc:picChg>
        <pc:picChg chg="add mod">
          <ac:chgData name="Cristina Gonzalez-Longo" userId="77f88915-be47-4901-94a5-01f61ded30be" providerId="ADAL" clId="{6678187B-28B0-4AFB-8DB1-D75780E92386}" dt="2020-11-13T09:01:03.745" v="195" actId="1076"/>
          <ac:picMkLst>
            <pc:docMk/>
            <pc:sldMk cId="1100913397" sldId="288"/>
            <ac:picMk id="7" creationId="{4D96B951-6DC4-4148-8F03-6DDDCE51BAFB}"/>
          </ac:picMkLst>
        </pc:picChg>
      </pc:sldChg>
      <pc:sldChg chg="addSp delSp modSp del">
        <pc:chgData name="Cristina Gonzalez-Longo" userId="77f88915-be47-4901-94a5-01f61ded30be" providerId="ADAL" clId="{6678187B-28B0-4AFB-8DB1-D75780E92386}" dt="2020-11-13T09:01:35.309" v="235" actId="2696"/>
        <pc:sldMkLst>
          <pc:docMk/>
          <pc:sldMk cId="2434888358" sldId="289"/>
        </pc:sldMkLst>
        <pc:spChg chg="del mod">
          <ac:chgData name="Cristina Gonzalez-Longo" userId="77f88915-be47-4901-94a5-01f61ded30be" providerId="ADAL" clId="{6678187B-28B0-4AFB-8DB1-D75780E92386}" dt="2020-11-13T08:51:21.567" v="46" actId="478"/>
          <ac:spMkLst>
            <pc:docMk/>
            <pc:sldMk cId="2434888358" sldId="289"/>
            <ac:spMk id="7" creationId="{F2C13F37-4DCC-4BA4-9E9F-21B2138C5370}"/>
          </ac:spMkLst>
        </pc:spChg>
        <pc:spChg chg="del mod">
          <ac:chgData name="Cristina Gonzalez-Longo" userId="77f88915-be47-4901-94a5-01f61ded30be" providerId="ADAL" clId="{6678187B-28B0-4AFB-8DB1-D75780E92386}" dt="2020-11-13T08:56:48.530" v="120"/>
          <ac:spMkLst>
            <pc:docMk/>
            <pc:sldMk cId="2434888358" sldId="289"/>
            <ac:spMk id="7171" creationId="{8F2021F8-2BDE-42D4-9994-A1382F3F0E43}"/>
          </ac:spMkLst>
        </pc:spChg>
        <pc:spChg chg="del">
          <ac:chgData name="Cristina Gonzalez-Longo" userId="77f88915-be47-4901-94a5-01f61ded30be" providerId="ADAL" clId="{6678187B-28B0-4AFB-8DB1-D75780E92386}" dt="2020-11-13T08:55:57.281" v="111"/>
          <ac:spMkLst>
            <pc:docMk/>
            <pc:sldMk cId="2434888358" sldId="289"/>
            <ac:spMk id="7173" creationId="{8A89928E-4F89-4AF3-83B1-9194704DFE06}"/>
          </ac:spMkLst>
        </pc:spChg>
        <pc:picChg chg="add del mod">
          <ac:chgData name="Cristina Gonzalez-Longo" userId="77f88915-be47-4901-94a5-01f61ded30be" providerId="ADAL" clId="{6678187B-28B0-4AFB-8DB1-D75780E92386}" dt="2020-11-13T08:55:10.198" v="105"/>
          <ac:picMkLst>
            <pc:docMk/>
            <pc:sldMk cId="2434888358" sldId="289"/>
            <ac:picMk id="1026" creationId="{CD34084C-1BC9-41E3-9FBF-58D2AA35BBEF}"/>
          </ac:picMkLst>
        </pc:picChg>
      </pc:sldChg>
      <pc:sldChg chg="addSp delSp modSp">
        <pc:chgData name="Cristina Gonzalez-Longo" userId="77f88915-be47-4901-94a5-01f61ded30be" providerId="ADAL" clId="{6678187B-28B0-4AFB-8DB1-D75780E92386}" dt="2020-11-13T09:01:51.498" v="246" actId="1035"/>
        <pc:sldMkLst>
          <pc:docMk/>
          <pc:sldMk cId="217987181" sldId="290"/>
        </pc:sldMkLst>
        <pc:spChg chg="del">
          <ac:chgData name="Cristina Gonzalez-Longo" userId="77f88915-be47-4901-94a5-01f61ded30be" providerId="ADAL" clId="{6678187B-28B0-4AFB-8DB1-D75780E92386}" dt="2020-11-13T08:52:23.604" v="52" actId="478"/>
          <ac:spMkLst>
            <pc:docMk/>
            <pc:sldMk cId="217987181" sldId="290"/>
            <ac:spMk id="6" creationId="{022D781E-C896-4ED3-A75D-4A697750225E}"/>
          </ac:spMkLst>
        </pc:spChg>
        <pc:spChg chg="mod">
          <ac:chgData name="Cristina Gonzalez-Longo" userId="77f88915-be47-4901-94a5-01f61ded30be" providerId="ADAL" clId="{6678187B-28B0-4AFB-8DB1-D75780E92386}" dt="2020-11-13T09:01:44.531" v="241" actId="1038"/>
          <ac:spMkLst>
            <pc:docMk/>
            <pc:sldMk cId="217987181" sldId="290"/>
            <ac:spMk id="7" creationId="{F2C13F37-4DCC-4BA4-9E9F-21B2138C5370}"/>
          </ac:spMkLst>
        </pc:spChg>
        <pc:spChg chg="add mod">
          <ac:chgData name="Cristina Gonzalez-Longo" userId="77f88915-be47-4901-94a5-01f61ded30be" providerId="ADAL" clId="{6678187B-28B0-4AFB-8DB1-D75780E92386}" dt="2020-11-13T09:01:51.498" v="246" actId="1035"/>
          <ac:spMkLst>
            <pc:docMk/>
            <pc:sldMk cId="217987181" sldId="290"/>
            <ac:spMk id="8" creationId="{CA80977E-58A5-46C7-9CA3-889790815153}"/>
          </ac:spMkLst>
        </pc:spChg>
        <pc:spChg chg="del">
          <ac:chgData name="Cristina Gonzalez-Longo" userId="77f88915-be47-4901-94a5-01f61ded30be" providerId="ADAL" clId="{6678187B-28B0-4AFB-8DB1-D75780E92386}" dt="2020-11-13T08:53:15.293" v="70" actId="478"/>
          <ac:spMkLst>
            <pc:docMk/>
            <pc:sldMk cId="217987181" sldId="290"/>
            <ac:spMk id="7170" creationId="{0FEB44F7-FB3C-4A46-A1A4-15386CEB01D8}"/>
          </ac:spMkLst>
        </pc:spChg>
        <pc:spChg chg="mod">
          <ac:chgData name="Cristina Gonzalez-Longo" userId="77f88915-be47-4901-94a5-01f61ded30be" providerId="ADAL" clId="{6678187B-28B0-4AFB-8DB1-D75780E92386}" dt="2020-11-13T08:53:53.857" v="95" actId="20577"/>
          <ac:spMkLst>
            <pc:docMk/>
            <pc:sldMk cId="217987181" sldId="290"/>
            <ac:spMk id="7171" creationId="{8F2021F8-2BDE-42D4-9994-A1382F3F0E43}"/>
          </ac:spMkLst>
        </pc:spChg>
        <pc:spChg chg="del mod">
          <ac:chgData name="Cristina Gonzalez-Longo" userId="77f88915-be47-4901-94a5-01f61ded30be" providerId="ADAL" clId="{6678187B-28B0-4AFB-8DB1-D75780E92386}" dt="2020-11-13T08:51:55.413" v="50" actId="478"/>
          <ac:spMkLst>
            <pc:docMk/>
            <pc:sldMk cId="217987181" sldId="290"/>
            <ac:spMk id="7173" creationId="{8A89928E-4F89-4AF3-83B1-9194704DFE06}"/>
          </ac:spMkLst>
        </pc:spChg>
      </pc:sldChg>
      <pc:sldChg chg="delSp del">
        <pc:chgData name="Cristina Gonzalez-Longo" userId="77f88915-be47-4901-94a5-01f61ded30be" providerId="ADAL" clId="{6678187B-28B0-4AFB-8DB1-D75780E92386}" dt="2020-11-13T08:54:12.095" v="97" actId="2696"/>
        <pc:sldMkLst>
          <pc:docMk/>
          <pc:sldMk cId="1307454367" sldId="291"/>
        </pc:sldMkLst>
        <pc:spChg chg="del">
          <ac:chgData name="Cristina Gonzalez-Longo" userId="77f88915-be47-4901-94a5-01f61ded30be" providerId="ADAL" clId="{6678187B-28B0-4AFB-8DB1-D75780E92386}" dt="2020-11-13T08:52:40.777" v="56"/>
          <ac:spMkLst>
            <pc:docMk/>
            <pc:sldMk cId="1307454367" sldId="291"/>
            <ac:spMk id="7" creationId="{3D8BB5B7-A058-44B0-96C4-D068A472514E}"/>
          </ac:spMkLst>
        </pc:spChg>
      </pc:sldChg>
      <pc:sldChg chg="modSp add">
        <pc:chgData name="Cristina Gonzalez-Longo" userId="77f88915-be47-4901-94a5-01f61ded30be" providerId="ADAL" clId="{6678187B-28B0-4AFB-8DB1-D75780E92386}" dt="2020-11-13T09:15:53.005" v="665" actId="20577"/>
        <pc:sldMkLst>
          <pc:docMk/>
          <pc:sldMk cId="616406959" sldId="292"/>
        </pc:sldMkLst>
        <pc:spChg chg="mod">
          <ac:chgData name="Cristina Gonzalez-Longo" userId="77f88915-be47-4901-94a5-01f61ded30be" providerId="ADAL" clId="{6678187B-28B0-4AFB-8DB1-D75780E92386}" dt="2020-11-13T09:15:53.005" v="665" actId="20577"/>
          <ac:spMkLst>
            <pc:docMk/>
            <pc:sldMk cId="616406959" sldId="292"/>
            <ac:spMk id="7" creationId="{F2C13F37-4DCC-4BA4-9E9F-21B2138C5370}"/>
          </ac:spMkLst>
        </pc:spChg>
        <pc:spChg chg="mod">
          <ac:chgData name="Cristina Gonzalez-Longo" userId="77f88915-be47-4901-94a5-01f61ded30be" providerId="ADAL" clId="{6678187B-28B0-4AFB-8DB1-D75780E92386}" dt="2020-11-13T09:15:35.258" v="640" actId="1076"/>
          <ac:spMkLst>
            <pc:docMk/>
            <pc:sldMk cId="616406959" sldId="292"/>
            <ac:spMk id="7171" creationId="{8F2021F8-2BDE-42D4-9994-A1382F3F0E43}"/>
          </ac:spMkLst>
        </pc:spChg>
      </pc:sldChg>
      <pc:sldChg chg="del">
        <pc:chgData name="Cristina Gonzalez-Longo" userId="77f88915-be47-4901-94a5-01f61ded30be" providerId="ADAL" clId="{6678187B-28B0-4AFB-8DB1-D75780E92386}" dt="2020-11-13T09:02:00.729" v="247" actId="2696"/>
        <pc:sldMkLst>
          <pc:docMk/>
          <pc:sldMk cId="3680331931" sldId="292"/>
        </pc:sldMkLst>
      </pc:sldChg>
      <pc:sldChg chg="modSp">
        <pc:chgData name="Cristina Gonzalez-Longo" userId="77f88915-be47-4901-94a5-01f61ded30be" providerId="ADAL" clId="{6678187B-28B0-4AFB-8DB1-D75780E92386}" dt="2020-11-13T09:03:02.412" v="254" actId="20577"/>
        <pc:sldMkLst>
          <pc:docMk/>
          <pc:sldMk cId="2724947477" sldId="293"/>
        </pc:sldMkLst>
        <pc:spChg chg="mod">
          <ac:chgData name="Cristina Gonzalez-Longo" userId="77f88915-be47-4901-94a5-01f61ded30be" providerId="ADAL" clId="{6678187B-28B0-4AFB-8DB1-D75780E92386}" dt="2020-11-13T09:03:02.412" v="254" actId="20577"/>
          <ac:spMkLst>
            <pc:docMk/>
            <pc:sldMk cId="2724947477" sldId="293"/>
            <ac:spMk id="4" creationId="{00000000-0000-0000-0000-000000000000}"/>
          </ac:spMkLst>
        </pc:spChg>
        <pc:spChg chg="mod">
          <ac:chgData name="Cristina Gonzalez-Longo" userId="77f88915-be47-4901-94a5-01f61ded30be" providerId="ADAL" clId="{6678187B-28B0-4AFB-8DB1-D75780E92386}" dt="2020-11-13T09:02:47.062" v="252" actId="20577"/>
          <ac:spMkLst>
            <pc:docMk/>
            <pc:sldMk cId="2724947477" sldId="293"/>
            <ac:spMk id="8" creationId="{00000000-0000-0000-0000-000000000000}"/>
          </ac:spMkLst>
        </pc:spChg>
      </pc:sldChg>
      <pc:sldChg chg="modSp">
        <pc:chgData name="Cristina Gonzalez-Longo" userId="77f88915-be47-4901-94a5-01f61ded30be" providerId="ADAL" clId="{6678187B-28B0-4AFB-8DB1-D75780E92386}" dt="2020-11-13T09:06:21.585" v="276" actId="20577"/>
        <pc:sldMkLst>
          <pc:docMk/>
          <pc:sldMk cId="2715813741" sldId="295"/>
        </pc:sldMkLst>
        <pc:spChg chg="mod">
          <ac:chgData name="Cristina Gonzalez-Longo" userId="77f88915-be47-4901-94a5-01f61ded30be" providerId="ADAL" clId="{6678187B-28B0-4AFB-8DB1-D75780E92386}" dt="2020-11-13T09:06:21.585" v="276" actId="20577"/>
          <ac:spMkLst>
            <pc:docMk/>
            <pc:sldMk cId="2715813741" sldId="295"/>
            <ac:spMk id="2" creationId="{00000000-0000-0000-0000-000000000000}"/>
          </ac:spMkLst>
        </pc:spChg>
        <pc:spChg chg="mod">
          <ac:chgData name="Cristina Gonzalez-Longo" userId="77f88915-be47-4901-94a5-01f61ded30be" providerId="ADAL" clId="{6678187B-28B0-4AFB-8DB1-D75780E92386}" dt="2020-11-13T09:05:55.486" v="270" actId="14100"/>
          <ac:spMkLst>
            <pc:docMk/>
            <pc:sldMk cId="2715813741" sldId="295"/>
            <ac:spMk id="6" creationId="{00000000-0000-0000-0000-000000000000}"/>
          </ac:spMkLst>
        </pc:spChg>
      </pc:sldChg>
      <pc:sldChg chg="modSp">
        <pc:chgData name="Cristina Gonzalez-Longo" userId="77f88915-be47-4901-94a5-01f61ded30be" providerId="ADAL" clId="{6678187B-28B0-4AFB-8DB1-D75780E92386}" dt="2020-11-13T09:07:17.045" v="340" actId="113"/>
        <pc:sldMkLst>
          <pc:docMk/>
          <pc:sldMk cId="2733428292" sldId="296"/>
        </pc:sldMkLst>
        <pc:spChg chg="mod">
          <ac:chgData name="Cristina Gonzalez-Longo" userId="77f88915-be47-4901-94a5-01f61ded30be" providerId="ADAL" clId="{6678187B-28B0-4AFB-8DB1-D75780E92386}" dt="2020-11-13T09:06:28.312" v="284" actId="20577"/>
          <ac:spMkLst>
            <pc:docMk/>
            <pc:sldMk cId="2733428292" sldId="296"/>
            <ac:spMk id="2" creationId="{00000000-0000-0000-0000-000000000000}"/>
          </ac:spMkLst>
        </pc:spChg>
        <pc:spChg chg="mod">
          <ac:chgData name="Cristina Gonzalez-Longo" userId="77f88915-be47-4901-94a5-01f61ded30be" providerId="ADAL" clId="{6678187B-28B0-4AFB-8DB1-D75780E92386}" dt="2020-11-13T09:07:17.045" v="340" actId="113"/>
          <ac:spMkLst>
            <pc:docMk/>
            <pc:sldMk cId="2733428292" sldId="296"/>
            <ac:spMk id="6" creationId="{00000000-0000-0000-0000-000000000000}"/>
          </ac:spMkLst>
        </pc:spChg>
      </pc:sldChg>
      <pc:sldChg chg="addSp modSp">
        <pc:chgData name="Cristina Gonzalez-Longo" userId="77f88915-be47-4901-94a5-01f61ded30be" providerId="ADAL" clId="{6678187B-28B0-4AFB-8DB1-D75780E92386}" dt="2020-11-13T09:10:57.585" v="489" actId="1076"/>
        <pc:sldMkLst>
          <pc:docMk/>
          <pc:sldMk cId="4095415176" sldId="297"/>
        </pc:sldMkLst>
        <pc:spChg chg="mod">
          <ac:chgData name="Cristina Gonzalez-Longo" userId="77f88915-be47-4901-94a5-01f61ded30be" providerId="ADAL" clId="{6678187B-28B0-4AFB-8DB1-D75780E92386}" dt="2020-11-13T09:10:08.689" v="482" actId="20577"/>
          <ac:spMkLst>
            <pc:docMk/>
            <pc:sldMk cId="4095415176" sldId="297"/>
            <ac:spMk id="2" creationId="{00000000-0000-0000-0000-000000000000}"/>
          </ac:spMkLst>
        </pc:spChg>
        <pc:spChg chg="mod">
          <ac:chgData name="Cristina Gonzalez-Longo" userId="77f88915-be47-4901-94a5-01f61ded30be" providerId="ADAL" clId="{6678187B-28B0-4AFB-8DB1-D75780E92386}" dt="2020-11-13T09:10:37.711" v="488" actId="20577"/>
          <ac:spMkLst>
            <pc:docMk/>
            <pc:sldMk cId="4095415176" sldId="297"/>
            <ac:spMk id="6" creationId="{00000000-0000-0000-0000-000000000000}"/>
          </ac:spMkLst>
        </pc:spChg>
        <pc:picChg chg="add mod">
          <ac:chgData name="Cristina Gonzalez-Longo" userId="77f88915-be47-4901-94a5-01f61ded30be" providerId="ADAL" clId="{6678187B-28B0-4AFB-8DB1-D75780E92386}" dt="2020-11-13T09:10:57.585" v="489" actId="1076"/>
          <ac:picMkLst>
            <pc:docMk/>
            <pc:sldMk cId="4095415176" sldId="297"/>
            <ac:picMk id="5" creationId="{449931A7-3848-4A75-AF37-CAD4EEE92873}"/>
          </ac:picMkLst>
        </pc:picChg>
      </pc:sldChg>
      <pc:sldChg chg="modSp">
        <pc:chgData name="Cristina Gonzalez-Longo" userId="77f88915-be47-4901-94a5-01f61ded30be" providerId="ADAL" clId="{6678187B-28B0-4AFB-8DB1-D75780E92386}" dt="2020-11-13T09:13:13.465" v="604" actId="1076"/>
        <pc:sldMkLst>
          <pc:docMk/>
          <pc:sldMk cId="3017487693" sldId="298"/>
        </pc:sldMkLst>
        <pc:spChg chg="mod">
          <ac:chgData name="Cristina Gonzalez-Longo" userId="77f88915-be47-4901-94a5-01f61ded30be" providerId="ADAL" clId="{6678187B-28B0-4AFB-8DB1-D75780E92386}" dt="2020-11-13T09:11:53.593" v="541" actId="20577"/>
          <ac:spMkLst>
            <pc:docMk/>
            <pc:sldMk cId="3017487693" sldId="298"/>
            <ac:spMk id="2" creationId="{00000000-0000-0000-0000-000000000000}"/>
          </ac:spMkLst>
        </pc:spChg>
        <pc:spChg chg="mod">
          <ac:chgData name="Cristina Gonzalez-Longo" userId="77f88915-be47-4901-94a5-01f61ded30be" providerId="ADAL" clId="{6678187B-28B0-4AFB-8DB1-D75780E92386}" dt="2020-11-13T09:13:13.465" v="604" actId="1076"/>
          <ac:spMkLst>
            <pc:docMk/>
            <pc:sldMk cId="3017487693" sldId="298"/>
            <ac:spMk id="6" creationId="{00000000-0000-0000-0000-000000000000}"/>
          </ac:spMkLst>
        </pc:spChg>
      </pc:sldChg>
      <pc:sldChg chg="delSp modSp add del">
        <pc:chgData name="Cristina Gonzalez-Longo" userId="77f88915-be47-4901-94a5-01f61ded30be" providerId="ADAL" clId="{6678187B-28B0-4AFB-8DB1-D75780E92386}" dt="2020-11-13T09:08:36.779" v="351" actId="2696"/>
        <pc:sldMkLst>
          <pc:docMk/>
          <pc:sldMk cId="2244587648" sldId="299"/>
        </pc:sldMkLst>
        <pc:spChg chg="mod">
          <ac:chgData name="Cristina Gonzalez-Longo" userId="77f88915-be47-4901-94a5-01f61ded30be" providerId="ADAL" clId="{6678187B-28B0-4AFB-8DB1-D75780E92386}" dt="2020-11-13T09:08:16.344" v="347" actId="1076"/>
          <ac:spMkLst>
            <pc:docMk/>
            <pc:sldMk cId="2244587648" sldId="299"/>
            <ac:spMk id="2" creationId="{00000000-0000-0000-0000-000000000000}"/>
          </ac:spMkLst>
        </pc:spChg>
        <pc:picChg chg="del">
          <ac:chgData name="Cristina Gonzalez-Longo" userId="77f88915-be47-4901-94a5-01f61ded30be" providerId="ADAL" clId="{6678187B-28B0-4AFB-8DB1-D75780E92386}" dt="2020-11-13T09:07:49.458" v="341" actId="478"/>
          <ac:picMkLst>
            <pc:docMk/>
            <pc:sldMk cId="2244587648" sldId="299"/>
            <ac:picMk id="7" creationId="{00000000-0000-0000-0000-000000000000}"/>
          </ac:picMkLst>
        </pc:picChg>
        <pc:picChg chg="del mod">
          <ac:chgData name="Cristina Gonzalez-Longo" userId="77f88915-be47-4901-94a5-01f61ded30be" providerId="ADAL" clId="{6678187B-28B0-4AFB-8DB1-D75780E92386}" dt="2020-11-13T09:08:08.647" v="345"/>
          <ac:picMkLst>
            <pc:docMk/>
            <pc:sldMk cId="2244587648" sldId="299"/>
            <ac:picMk id="12" creationId="{00000000-0000-0000-0000-000000000000}"/>
          </ac:picMkLst>
        </pc:picChg>
        <pc:picChg chg="del">
          <ac:chgData name="Cristina Gonzalez-Longo" userId="77f88915-be47-4901-94a5-01f61ded30be" providerId="ADAL" clId="{6678187B-28B0-4AFB-8DB1-D75780E92386}" dt="2020-11-13T09:07:51.684" v="342" actId="478"/>
          <ac:picMkLst>
            <pc:docMk/>
            <pc:sldMk cId="2244587648" sldId="299"/>
            <ac:picMk id="13" creationId="{00000000-0000-0000-0000-000000000000}"/>
          </ac:picMkLst>
        </pc:picChg>
        <pc:picChg chg="mod">
          <ac:chgData name="Cristina Gonzalez-Longo" userId="77f88915-be47-4901-94a5-01f61ded30be" providerId="ADAL" clId="{6678187B-28B0-4AFB-8DB1-D75780E92386}" dt="2020-11-13T09:08:26.354" v="350" actId="14100"/>
          <ac:picMkLst>
            <pc:docMk/>
            <pc:sldMk cId="2244587648" sldId="299"/>
            <ac:picMk id="1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F16AA-A85C-4269-96D0-15B5507DE495}" type="datetimeFigureOut">
              <a:rPr lang="es-ES_tradnl" smtClean="0"/>
              <a:t>02/06/22</a:t>
            </a:fld>
            <a:endParaRPr lang="es-ES_tradnl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_tradnl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3054C-F77D-4652-A57D-2655404E059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073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A6D879E0-960E-234F-BC2D-48CC988EE29A}" type="slidenum">
              <a:rPr lang="de-DE" sz="1200"/>
              <a:pPr/>
              <a:t>1</a:t>
            </a:fld>
            <a:endParaRPr lang="de-DE" sz="1200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127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x-none" dirty="0"/>
              <a:t>his leads to a specific occupational profile, built on the basis of our comptence framework</a:t>
            </a:r>
          </a:p>
          <a:p>
            <a:r>
              <a:rPr lang="en-GB" dirty="0"/>
              <a:t>T</a:t>
            </a:r>
            <a:r>
              <a:rPr lang="x-none" dirty="0"/>
              <a:t>his leads to the visibility within frameowrks such as ISCO as well ESCO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3054C-F77D-4652-A57D-2655404E0596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639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6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917432" cy="108012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63774"/>
                </a:solidFill>
                <a:latin typeface="Flux-Bold"/>
                <a:cs typeface="Flux-Bold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787A-990E-FD48-9051-0EA08828C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26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 l="2615" t="51611" r="725" b="7681"/>
          <a:stretch/>
        </p:blipFill>
        <p:spPr>
          <a:xfrm>
            <a:off x="-1" y="-1"/>
            <a:ext cx="9144001" cy="474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ctrTitle"/>
          </p:nvPr>
        </p:nvSpPr>
        <p:spPr>
          <a:xfrm>
            <a:off x="300036" y="4968832"/>
            <a:ext cx="5885461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itillium Web"/>
              <a:buNone/>
              <a:defRPr sz="24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ubTitle" idx="1"/>
          </p:nvPr>
        </p:nvSpPr>
        <p:spPr>
          <a:xfrm>
            <a:off x="294679" y="5614717"/>
            <a:ext cx="5890818" cy="27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7" y="3783719"/>
            <a:ext cx="3896366" cy="117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0538" y="4076920"/>
            <a:ext cx="1884960" cy="41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9722" y="6214963"/>
            <a:ext cx="1744265" cy="4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/>
          <p:nvPr/>
        </p:nvSpPr>
        <p:spPr>
          <a:xfrm>
            <a:off x="294679" y="6498664"/>
            <a:ext cx="1879361" cy="15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-ES" sz="5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CHARTER GA No. 621572-EPP-1-2020-1-ES-EPPKA2-SSA-B</a:t>
            </a:r>
            <a:endParaRPr sz="525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6802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6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9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1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E8BB6-679C-7F47-B179-8E532147D97A}" type="datetimeFigureOut">
              <a:rPr lang="en-US" smtClean="0"/>
              <a:t>02/06/22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D0E2D-4042-D04D-BF26-A3FF6DA6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ec.europa.eu/social/main.jsp?catId=1415&amp;langId=en" TargetMode="Externa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Bild 2" descr="ECCO map 17.jpg"/>
          <p:cNvSpPr>
            <a:spLocks noChangeAspec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39054" y="2565400"/>
            <a:ext cx="4021015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charset="0"/>
              <a:buChar char="n"/>
              <a:defRPr sz="2800" b="1">
                <a:solidFill>
                  <a:srgbClr val="0808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charset="0"/>
              <a:buChar char="u"/>
              <a:defRPr sz="2600" b="1">
                <a:solidFill>
                  <a:srgbClr val="08088F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400" b="1">
                <a:solidFill>
                  <a:srgbClr val="08088F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8088F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08088F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08088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08088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08088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08088F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GB" sz="2200" b="0" dirty="0">
              <a:solidFill>
                <a:srgbClr val="133876"/>
              </a:solidFill>
            </a:endParaRPr>
          </a:p>
        </p:txBody>
      </p:sp>
      <p:pic>
        <p:nvPicPr>
          <p:cNvPr id="2" name="Bild 1" descr="Europe map_blanco_small_cle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35496" y="480114"/>
            <a:ext cx="9144000" cy="17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5" tIns="46282" rIns="92565" bIns="46282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130000"/>
              </a:lnSpc>
            </a:pPr>
            <a:endParaRPr lang="en-GB" b="1" dirty="0">
              <a:solidFill>
                <a:srgbClr val="254B90"/>
              </a:solidFill>
              <a:latin typeface="Flux-Bold"/>
              <a:cs typeface="Flux-Bold"/>
            </a:endParaRPr>
          </a:p>
        </p:txBody>
      </p:sp>
      <p:pic>
        <p:nvPicPr>
          <p:cNvPr id="8197" name="Bild 3" descr="ECCO-Logo-blu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160" y="272927"/>
            <a:ext cx="749145" cy="81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13640" y="988053"/>
            <a:ext cx="4848205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63F93"/>
                </a:solidFill>
              </a:rPr>
              <a:t>Ensuring high quality in safeguarding Cultural Heritage_</a:t>
            </a:r>
          </a:p>
          <a:p>
            <a:pPr algn="ctr"/>
            <a:r>
              <a:rPr lang="en-GB" sz="2800" b="1" dirty="0">
                <a:solidFill>
                  <a:srgbClr val="063F93"/>
                </a:solidFill>
              </a:rPr>
              <a:t>The vital importance of protecting the title and regulating the professions of Conservation-restoration in Europe</a:t>
            </a:r>
          </a:p>
          <a:p>
            <a:pPr algn="ctr">
              <a:lnSpc>
                <a:spcPct val="130000"/>
              </a:lnSpc>
            </a:pPr>
            <a:endParaRPr lang="en-GB" sz="2000" b="1" dirty="0">
              <a:solidFill>
                <a:srgbClr val="254B90"/>
              </a:solidFill>
              <a:latin typeface="Flux-Regular"/>
              <a:cs typeface="Flux-Regular"/>
            </a:endParaRPr>
          </a:p>
          <a:p>
            <a:pPr algn="ctr">
              <a:lnSpc>
                <a:spcPct val="130000"/>
              </a:lnSpc>
            </a:pPr>
            <a:r>
              <a:rPr lang="en-GB" sz="240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2400" b="1" dirty="0">
                <a:solidFill>
                  <a:srgbClr val="254B90"/>
                </a:solidFill>
                <a:latin typeface="Flux-Bold"/>
                <a:cs typeface="Flux-Bold"/>
              </a:rPr>
              <a:t>&amp; ACAWA</a:t>
            </a:r>
          </a:p>
          <a:p>
            <a:pPr algn="ctr"/>
            <a:r>
              <a:rPr lang="en-GB" sz="2000" b="1" dirty="0">
                <a:solidFill>
                  <a:srgbClr val="063F93"/>
                </a:solidFill>
              </a:rPr>
              <a:t> </a:t>
            </a:r>
          </a:p>
          <a:p>
            <a:pPr algn="ctr"/>
            <a:r>
              <a:rPr lang="en-GB" sz="2000" b="1" dirty="0">
                <a:solidFill>
                  <a:srgbClr val="063F93"/>
                </a:solidFill>
              </a:rPr>
              <a:t>17</a:t>
            </a:r>
            <a:r>
              <a:rPr lang="en-GB" sz="2000" b="1" baseline="30000" dirty="0">
                <a:solidFill>
                  <a:srgbClr val="063F93"/>
                </a:solidFill>
              </a:rPr>
              <a:t>th</a:t>
            </a:r>
            <a:r>
              <a:rPr lang="en-GB" sz="2000" b="1" dirty="0">
                <a:solidFill>
                  <a:srgbClr val="063F93"/>
                </a:solidFill>
              </a:rPr>
              <a:t> May 2022</a:t>
            </a:r>
            <a:endParaRPr lang="x-none" sz="2000" b="1" dirty="0">
              <a:solidFill>
                <a:srgbClr val="063F93"/>
              </a:solidFill>
            </a:endParaRPr>
          </a:p>
          <a:p>
            <a:pPr algn="ctr"/>
            <a:r>
              <a:rPr lang="en-GB" sz="2000" b="1" dirty="0">
                <a:solidFill>
                  <a:srgbClr val="063F93"/>
                </a:solidFill>
              </a:rPr>
              <a:t>Acropolis Museum</a:t>
            </a:r>
          </a:p>
          <a:p>
            <a:pPr algn="ctr"/>
            <a:r>
              <a:rPr lang="en-GB" sz="2000" b="1" dirty="0">
                <a:solidFill>
                  <a:srgbClr val="063F93"/>
                </a:solidFill>
              </a:rPr>
              <a:t>Athens, Greece</a:t>
            </a:r>
            <a:endParaRPr lang="x-none" sz="2000" b="1" dirty="0">
              <a:solidFill>
                <a:srgbClr val="063F93"/>
              </a:solidFill>
            </a:endParaRPr>
          </a:p>
        </p:txBody>
      </p:sp>
      <p:pic>
        <p:nvPicPr>
          <p:cNvPr id="8" name="Picture 1" descr="page1image7749856">
            <a:extLst>
              <a:ext uri="{FF2B5EF4-FFF2-40B4-BE49-F238E27FC236}">
                <a16:creationId xmlns:a16="http://schemas.microsoft.com/office/drawing/2014/main" xmlns="" id="{ADEF401A-A985-304E-A9E2-6B066082B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86" y="1431236"/>
            <a:ext cx="3766169" cy="53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8269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6787A-990E-FD48-9051-0EA08828C65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xmlns="" id="{059F4BBA-8799-1340-BF51-AE3A9331E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0"/>
          <a:stretch/>
        </p:blipFill>
        <p:spPr>
          <a:xfrm>
            <a:off x="196410" y="1652235"/>
            <a:ext cx="8946231" cy="4699184"/>
          </a:xfrm>
          <a:prstGeom prst="rect">
            <a:avLst/>
          </a:prstGeom>
        </p:spPr>
      </p:pic>
      <p:sp>
        <p:nvSpPr>
          <p:cNvPr id="11" name="Google Shape;54;p26">
            <a:extLst>
              <a:ext uri="{FF2B5EF4-FFF2-40B4-BE49-F238E27FC236}">
                <a16:creationId xmlns:a16="http://schemas.microsoft.com/office/drawing/2014/main" xmlns="" id="{FCFF41DA-3579-0D43-A99D-72E372A49C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897" y="952499"/>
            <a:ext cx="7392103" cy="56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35802"/>
            </a:pPr>
            <a:r>
              <a:rPr lang="en-GB" sz="1800" b="1" dirty="0">
                <a:solidFill>
                  <a:schemeClr val="accent6"/>
                </a:solidFill>
              </a:rPr>
              <a:t>T2.2. CHARTER model to describe the cultural heritage sector</a:t>
            </a:r>
            <a:endParaRPr sz="1800" b="1" dirty="0">
              <a:solidFill>
                <a:schemeClr val="accent6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0956F45-3020-9C44-9B8E-E28D3638C905}"/>
              </a:ext>
            </a:extLst>
          </p:cNvPr>
          <p:cNvGrpSpPr/>
          <p:nvPr/>
        </p:nvGrpSpPr>
        <p:grpSpPr>
          <a:xfrm>
            <a:off x="0" y="88699"/>
            <a:ext cx="9062103" cy="807019"/>
            <a:chOff x="0" y="88699"/>
            <a:chExt cx="9062103" cy="74245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74E4E9D-032C-1B49-B2E7-11B55894D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5398" y="89197"/>
              <a:ext cx="766705" cy="7419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C70FB25-864D-7840-8464-AD83771EA126}"/>
                </a:ext>
              </a:extLst>
            </p:cNvPr>
            <p:cNvSpPr txBox="1"/>
            <p:nvPr/>
          </p:nvSpPr>
          <p:spPr>
            <a:xfrm>
              <a:off x="0" y="88699"/>
              <a:ext cx="8686800" cy="61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CHARTER, an opportunity for visibility and recognition: </a:t>
              </a:r>
            </a:p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The professional role and competences of the conservator-restorer in Europe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F7F590-C099-884F-8400-A83D01723029}"/>
              </a:ext>
            </a:extLst>
          </p:cNvPr>
          <p:cNvSpPr txBox="1"/>
          <p:nvPr/>
        </p:nvSpPr>
        <p:spPr>
          <a:xfrm>
            <a:off x="2971807" y="4857749"/>
            <a:ext cx="1971667" cy="3385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C</a:t>
            </a:r>
            <a:r>
              <a:rPr lang="x-none" sz="1600" dirty="0"/>
              <a:t>onservator-restorer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1604F8-3911-F049-891F-98CE4203E4BD}"/>
              </a:ext>
            </a:extLst>
          </p:cNvPr>
          <p:cNvSpPr txBox="1"/>
          <p:nvPr/>
        </p:nvSpPr>
        <p:spPr>
          <a:xfrm>
            <a:off x="1" y="6576286"/>
            <a:ext cx="3335588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5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1050" b="1" dirty="0">
                <a:solidFill>
                  <a:srgbClr val="254B90"/>
                </a:solidFill>
                <a:latin typeface="Flux-Bold"/>
                <a:cs typeface="Flux-Bold"/>
              </a:rPr>
              <a:t>&amp; </a:t>
            </a:r>
            <a:r>
              <a:rPr lang="en-GB" sz="1050" b="1" dirty="0" smtClean="0">
                <a:solidFill>
                  <a:srgbClr val="254B90"/>
                </a:solidFill>
                <a:latin typeface="Flux-Bold"/>
                <a:cs typeface="Flux-Bold"/>
              </a:rPr>
              <a:t>ACAWA, </a:t>
            </a:r>
            <a:r>
              <a:rPr lang="en-GB" sz="1000" b="1" dirty="0" smtClean="0">
                <a:solidFill>
                  <a:srgbClr val="063F93"/>
                </a:solidFill>
              </a:rPr>
              <a:t>17</a:t>
            </a:r>
            <a:r>
              <a:rPr lang="en-GB" sz="1000" b="1" baseline="30000" dirty="0" smtClean="0">
                <a:solidFill>
                  <a:srgbClr val="063F93"/>
                </a:solidFill>
              </a:rPr>
              <a:t>th</a:t>
            </a:r>
            <a:r>
              <a:rPr lang="en-GB" sz="1000" b="1" dirty="0" smtClean="0">
                <a:solidFill>
                  <a:srgbClr val="063F93"/>
                </a:solidFill>
              </a:rPr>
              <a:t> </a:t>
            </a:r>
            <a:r>
              <a:rPr lang="en-GB" sz="1000" b="1" dirty="0">
                <a:solidFill>
                  <a:srgbClr val="063F93"/>
                </a:solidFill>
              </a:rPr>
              <a:t>May </a:t>
            </a:r>
            <a:r>
              <a:rPr lang="en-GB" sz="1000" b="1" dirty="0" smtClean="0">
                <a:solidFill>
                  <a:srgbClr val="063F93"/>
                </a:solidFill>
              </a:rPr>
              <a:t>2022, Acropolis Museum</a:t>
            </a:r>
            <a:endParaRPr lang="en-GB" sz="1000" b="1" dirty="0">
              <a:solidFill>
                <a:srgbClr val="06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6787A-990E-FD48-9051-0EA08828C65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35E16C-74C0-A146-B098-BC724DB86B4D}"/>
              </a:ext>
            </a:extLst>
          </p:cNvPr>
          <p:cNvSpPr txBox="1"/>
          <p:nvPr/>
        </p:nvSpPr>
        <p:spPr>
          <a:xfrm>
            <a:off x="19792" y="801992"/>
            <a:ext cx="91242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solidFill>
                  <a:schemeClr val="accent6"/>
                </a:solidFill>
              </a:rPr>
              <a:t>E.C.C.O.  Strategic Plan 2015 and CHARTER activities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Competence Framework  </a:t>
            </a:r>
            <a:r>
              <a:rPr lang="en-GB" dirty="0">
                <a:solidFill>
                  <a:srgbClr val="2A59AC"/>
                </a:solidFill>
              </a:rPr>
              <a:t>enables standardization for the required competences to access professional practice as a Conservator-Restorer </a:t>
            </a:r>
            <a:r>
              <a:rPr lang="en-GB" b="1" dirty="0">
                <a:solidFill>
                  <a:srgbClr val="2A59AC"/>
                </a:solidFill>
              </a:rPr>
              <a:t>WP2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Legislating for the Conservator-Restorer within Europe </a:t>
            </a:r>
            <a:r>
              <a:rPr lang="en-GB" dirty="0">
                <a:solidFill>
                  <a:srgbClr val="2A59AC"/>
                </a:solidFill>
              </a:rPr>
              <a:t>aims to positively influence legal frameworks at national level by our knowledge of EU Directives and recommendations </a:t>
            </a:r>
            <a:r>
              <a:rPr lang="en-GB" b="1" dirty="0">
                <a:solidFill>
                  <a:srgbClr val="2A59AC"/>
                </a:solidFill>
              </a:rPr>
              <a:t>WP2 and WP5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Extending the Network to </a:t>
            </a:r>
            <a:r>
              <a:rPr lang="en-GB" dirty="0">
                <a:solidFill>
                  <a:srgbClr val="2A59AC"/>
                </a:solidFill>
              </a:rPr>
              <a:t>advocacy for Conservator-Restorers promoting our role in the cultural heritage sector </a:t>
            </a:r>
            <a:r>
              <a:rPr lang="en-GB" b="1" dirty="0">
                <a:solidFill>
                  <a:srgbClr val="2A59AC"/>
                </a:solidFill>
              </a:rPr>
              <a:t>All WP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Mutual recognition of qualification between member organisations </a:t>
            </a:r>
            <a:r>
              <a:rPr lang="en-GB" dirty="0">
                <a:solidFill>
                  <a:srgbClr val="2A59AC"/>
                </a:solidFill>
              </a:rPr>
              <a:t>through the recognition in members statutes, of the competence framework as a criteria for membership </a:t>
            </a:r>
            <a:r>
              <a:rPr lang="en-GB" b="1" dirty="0">
                <a:solidFill>
                  <a:srgbClr val="2A59AC"/>
                </a:solidFill>
              </a:rPr>
              <a:t>WP2, WP3 and WP4</a:t>
            </a:r>
          </a:p>
          <a:p>
            <a:endParaRPr lang="en-GB" b="1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Memoranda of Understanding </a:t>
            </a:r>
            <a:r>
              <a:rPr lang="en-GB" dirty="0">
                <a:solidFill>
                  <a:srgbClr val="2A59AC"/>
                </a:solidFill>
              </a:rPr>
              <a:t>continue to build relationships in order to work together towards specific objectives </a:t>
            </a:r>
            <a:r>
              <a:rPr lang="en-GB" b="1" dirty="0">
                <a:solidFill>
                  <a:srgbClr val="2A59AC"/>
                </a:solidFill>
              </a:rPr>
              <a:t>All WP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Effective representation </a:t>
            </a:r>
            <a:r>
              <a:rPr lang="en-GB" dirty="0">
                <a:solidFill>
                  <a:srgbClr val="2A59AC"/>
                </a:solidFill>
              </a:rPr>
              <a:t>continue to meet national and EU political bodies and organisations </a:t>
            </a:r>
            <a:r>
              <a:rPr lang="en-GB" b="1" dirty="0">
                <a:solidFill>
                  <a:srgbClr val="2A59AC"/>
                </a:solidFill>
              </a:rPr>
              <a:t>ALL WP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5A14DB1-C57E-2C40-9D36-23FFFF78BF1C}"/>
              </a:ext>
            </a:extLst>
          </p:cNvPr>
          <p:cNvGrpSpPr/>
          <p:nvPr/>
        </p:nvGrpSpPr>
        <p:grpSpPr>
          <a:xfrm>
            <a:off x="0" y="88699"/>
            <a:ext cx="9062103" cy="807019"/>
            <a:chOff x="0" y="88699"/>
            <a:chExt cx="9062103" cy="7424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E1F98A4-DD8B-6F41-B0FE-76C71DCB8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5398" y="89197"/>
              <a:ext cx="766705" cy="7419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095C089-94C5-AB4B-9C25-84C8120E9299}"/>
                </a:ext>
              </a:extLst>
            </p:cNvPr>
            <p:cNvSpPr txBox="1"/>
            <p:nvPr/>
          </p:nvSpPr>
          <p:spPr>
            <a:xfrm>
              <a:off x="0" y="88699"/>
              <a:ext cx="8686800" cy="61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CHARTER, an opportunity for visibility and recognition: </a:t>
              </a:r>
            </a:p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The professional role and competences of the conservator-restorer in Europe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1604F8-3911-F049-891F-98CE4203E4BD}"/>
              </a:ext>
            </a:extLst>
          </p:cNvPr>
          <p:cNvSpPr txBox="1"/>
          <p:nvPr/>
        </p:nvSpPr>
        <p:spPr>
          <a:xfrm>
            <a:off x="1" y="6576286"/>
            <a:ext cx="3335588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5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1050" b="1" dirty="0">
                <a:solidFill>
                  <a:srgbClr val="254B90"/>
                </a:solidFill>
                <a:latin typeface="Flux-Bold"/>
                <a:cs typeface="Flux-Bold"/>
              </a:rPr>
              <a:t>&amp; </a:t>
            </a:r>
            <a:r>
              <a:rPr lang="en-GB" sz="1050" b="1" dirty="0" smtClean="0">
                <a:solidFill>
                  <a:srgbClr val="254B90"/>
                </a:solidFill>
                <a:latin typeface="Flux-Bold"/>
                <a:cs typeface="Flux-Bold"/>
              </a:rPr>
              <a:t>ACAWA, </a:t>
            </a:r>
            <a:r>
              <a:rPr lang="en-GB" sz="1000" b="1" dirty="0" smtClean="0">
                <a:solidFill>
                  <a:srgbClr val="063F93"/>
                </a:solidFill>
              </a:rPr>
              <a:t>17</a:t>
            </a:r>
            <a:r>
              <a:rPr lang="en-GB" sz="1000" b="1" baseline="30000" dirty="0" smtClean="0">
                <a:solidFill>
                  <a:srgbClr val="063F93"/>
                </a:solidFill>
              </a:rPr>
              <a:t>th</a:t>
            </a:r>
            <a:r>
              <a:rPr lang="en-GB" sz="1000" b="1" dirty="0" smtClean="0">
                <a:solidFill>
                  <a:srgbClr val="063F93"/>
                </a:solidFill>
              </a:rPr>
              <a:t> </a:t>
            </a:r>
            <a:r>
              <a:rPr lang="en-GB" sz="1000" b="1" dirty="0">
                <a:solidFill>
                  <a:srgbClr val="063F93"/>
                </a:solidFill>
              </a:rPr>
              <a:t>May </a:t>
            </a:r>
            <a:r>
              <a:rPr lang="en-GB" sz="1000" b="1" dirty="0" smtClean="0">
                <a:solidFill>
                  <a:srgbClr val="063F93"/>
                </a:solidFill>
              </a:rPr>
              <a:t>2022, Acropolis Museum</a:t>
            </a:r>
            <a:endParaRPr lang="en-GB" sz="1000" b="1" dirty="0">
              <a:solidFill>
                <a:srgbClr val="06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6787A-990E-FD48-9051-0EA08828C65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104245-0613-3A4A-96DE-E7579CB8BD8E}"/>
              </a:ext>
            </a:extLst>
          </p:cNvPr>
          <p:cNvSpPr txBox="1"/>
          <p:nvPr/>
        </p:nvSpPr>
        <p:spPr>
          <a:xfrm>
            <a:off x="299771" y="1031674"/>
            <a:ext cx="83870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b="1" dirty="0">
              <a:solidFill>
                <a:schemeClr val="accent6"/>
              </a:solidFill>
            </a:endParaRPr>
          </a:p>
          <a:p>
            <a:pPr algn="just"/>
            <a:r>
              <a:rPr lang="en-US" sz="2000" b="1" dirty="0">
                <a:solidFill>
                  <a:schemeClr val="accent6"/>
                </a:solidFill>
              </a:rPr>
              <a:t>E.C.C.O. outcomes and legacy of CHARTER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Competences profile for the conservator-restorer (sample of occupational profile)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Discrete curricula and learning outcomes, enabling responsive education &amp; training programs for future heritage skills needs 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A transferable methodology for a skills strategy for conservation-restoration 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A Policy Recommendations at European level</a:t>
            </a: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5EB349B-D6DF-BA4B-8705-6AE8C51EA8D8}"/>
              </a:ext>
            </a:extLst>
          </p:cNvPr>
          <p:cNvGrpSpPr/>
          <p:nvPr/>
        </p:nvGrpSpPr>
        <p:grpSpPr>
          <a:xfrm>
            <a:off x="0" y="88699"/>
            <a:ext cx="9062103" cy="807019"/>
            <a:chOff x="0" y="88699"/>
            <a:chExt cx="9062103" cy="7424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C3802FF-03C9-E440-878B-383D944B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5398" y="89197"/>
              <a:ext cx="766705" cy="7419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17EF8-85CD-A249-A33F-BB0C6BA38329}"/>
                </a:ext>
              </a:extLst>
            </p:cNvPr>
            <p:cNvSpPr txBox="1"/>
            <p:nvPr/>
          </p:nvSpPr>
          <p:spPr>
            <a:xfrm>
              <a:off x="0" y="88699"/>
              <a:ext cx="8686800" cy="61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CHARTER, an opportunity for visibility and recognition: </a:t>
              </a:r>
            </a:p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The professional role and competences of the conservator-restorer in Europe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1604F8-3911-F049-891F-98CE4203E4BD}"/>
              </a:ext>
            </a:extLst>
          </p:cNvPr>
          <p:cNvSpPr txBox="1"/>
          <p:nvPr/>
        </p:nvSpPr>
        <p:spPr>
          <a:xfrm>
            <a:off x="1" y="6576286"/>
            <a:ext cx="3335588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5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1050" b="1" dirty="0">
                <a:solidFill>
                  <a:srgbClr val="254B90"/>
                </a:solidFill>
                <a:latin typeface="Flux-Bold"/>
                <a:cs typeface="Flux-Bold"/>
              </a:rPr>
              <a:t>&amp; </a:t>
            </a:r>
            <a:r>
              <a:rPr lang="en-GB" sz="1050" b="1" dirty="0" smtClean="0">
                <a:solidFill>
                  <a:srgbClr val="254B90"/>
                </a:solidFill>
                <a:latin typeface="Flux-Bold"/>
                <a:cs typeface="Flux-Bold"/>
              </a:rPr>
              <a:t>ACAWA, </a:t>
            </a:r>
            <a:r>
              <a:rPr lang="en-GB" sz="1000" b="1" dirty="0" smtClean="0">
                <a:solidFill>
                  <a:srgbClr val="063F93"/>
                </a:solidFill>
              </a:rPr>
              <a:t>17</a:t>
            </a:r>
            <a:r>
              <a:rPr lang="en-GB" sz="1000" b="1" baseline="30000" dirty="0" smtClean="0">
                <a:solidFill>
                  <a:srgbClr val="063F93"/>
                </a:solidFill>
              </a:rPr>
              <a:t>th</a:t>
            </a:r>
            <a:r>
              <a:rPr lang="en-GB" sz="1000" b="1" dirty="0" smtClean="0">
                <a:solidFill>
                  <a:srgbClr val="063F93"/>
                </a:solidFill>
              </a:rPr>
              <a:t> </a:t>
            </a:r>
            <a:r>
              <a:rPr lang="en-GB" sz="1000" b="1" dirty="0">
                <a:solidFill>
                  <a:srgbClr val="063F93"/>
                </a:solidFill>
              </a:rPr>
              <a:t>May </a:t>
            </a:r>
            <a:r>
              <a:rPr lang="en-GB" sz="1000" b="1" dirty="0" smtClean="0">
                <a:solidFill>
                  <a:srgbClr val="063F93"/>
                </a:solidFill>
              </a:rPr>
              <a:t>2022, Acropolis Museum</a:t>
            </a:r>
            <a:endParaRPr lang="en-GB" sz="1000" b="1" dirty="0">
              <a:solidFill>
                <a:srgbClr val="06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6787A-990E-FD48-9051-0EA08828C65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9" name="Bild 3" descr="ECCO map 2017 small.jpg"/>
          <p:cNvPicPr>
            <a:picLocks noChangeAspect="1"/>
          </p:cNvPicPr>
          <p:nvPr/>
        </p:nvPicPr>
        <p:blipFill>
          <a:blip r:embed="rId2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723" y="970719"/>
            <a:ext cx="7262037" cy="54465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2611" y="1201732"/>
            <a:ext cx="7406640" cy="498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endParaRPr lang="en-GB" sz="2000" b="1" dirty="0">
              <a:solidFill>
                <a:srgbClr val="254B90"/>
              </a:solidFill>
              <a:latin typeface="Flux-Regular"/>
              <a:cs typeface="Flux-Regular"/>
            </a:endParaRPr>
          </a:p>
          <a:p>
            <a:pPr algn="ctr"/>
            <a:r>
              <a:rPr lang="en-GB" sz="2000" b="1" dirty="0">
                <a:solidFill>
                  <a:srgbClr val="063F93"/>
                </a:solidFill>
              </a:rPr>
              <a:t>Ensuring high quality in safeguarding Cultural Heritage_</a:t>
            </a:r>
          </a:p>
          <a:p>
            <a:pPr algn="ctr"/>
            <a:r>
              <a:rPr lang="en-GB" sz="2000" b="1" dirty="0">
                <a:solidFill>
                  <a:srgbClr val="063F93"/>
                </a:solidFill>
              </a:rPr>
              <a:t>The vital importance of protecting the title and regulating the professions of Conservation-restoration in Europe</a:t>
            </a:r>
          </a:p>
          <a:p>
            <a:pPr algn="ctr">
              <a:lnSpc>
                <a:spcPct val="130000"/>
              </a:lnSpc>
            </a:pPr>
            <a:endParaRPr lang="en-GB" sz="2000" b="1" dirty="0">
              <a:solidFill>
                <a:srgbClr val="254B90"/>
              </a:solidFill>
              <a:latin typeface="Flux-Regular"/>
              <a:cs typeface="Flux-Regular"/>
            </a:endParaRPr>
          </a:p>
          <a:p>
            <a:pPr algn="ctr">
              <a:lnSpc>
                <a:spcPct val="130000"/>
              </a:lnSpc>
            </a:pPr>
            <a:r>
              <a:rPr lang="en-GB" sz="2000" b="1" dirty="0">
                <a:solidFill>
                  <a:srgbClr val="254B90"/>
                </a:solidFill>
                <a:latin typeface="Flux-Regular"/>
                <a:cs typeface="Flux-Regular"/>
              </a:rPr>
              <a:t>ACAWA &amp; E.C.C.O. </a:t>
            </a:r>
          </a:p>
          <a:p>
            <a:pPr algn="ctr">
              <a:lnSpc>
                <a:spcPct val="130000"/>
              </a:lnSpc>
            </a:pPr>
            <a:endParaRPr lang="en-GB" sz="2000" b="1" dirty="0">
              <a:solidFill>
                <a:srgbClr val="254B90"/>
              </a:solidFill>
              <a:latin typeface="Flux-Regular"/>
              <a:cs typeface="Flux-Regular"/>
            </a:endParaRPr>
          </a:p>
          <a:p>
            <a:pPr algn="ctr">
              <a:lnSpc>
                <a:spcPct val="130000"/>
              </a:lnSpc>
            </a:pPr>
            <a:r>
              <a:rPr lang="en-GB" sz="2000" b="1" dirty="0">
                <a:solidFill>
                  <a:srgbClr val="254B90"/>
                </a:solidFill>
                <a:latin typeface="Flux-Regular"/>
                <a:cs typeface="Flux-Regular"/>
              </a:rPr>
              <a:t>Thank you!</a:t>
            </a:r>
          </a:p>
          <a:p>
            <a:pPr>
              <a:lnSpc>
                <a:spcPct val="130000"/>
              </a:lnSpc>
            </a:pPr>
            <a:endParaRPr lang="en-GB" sz="2000" b="1" dirty="0">
              <a:solidFill>
                <a:srgbClr val="254B90"/>
              </a:solidFill>
              <a:latin typeface="Flux-Bold"/>
              <a:cs typeface="Flux-Bold"/>
            </a:endParaRPr>
          </a:p>
          <a:p>
            <a:pPr>
              <a:lnSpc>
                <a:spcPct val="130000"/>
              </a:lnSpc>
            </a:pPr>
            <a:endParaRPr lang="en-GB" sz="2000" b="1" dirty="0">
              <a:solidFill>
                <a:srgbClr val="254B90"/>
              </a:solidFill>
              <a:latin typeface="Flux-Bold"/>
              <a:cs typeface="Flux-Bold"/>
            </a:endParaRPr>
          </a:p>
          <a:p>
            <a:pPr>
              <a:lnSpc>
                <a:spcPct val="130000"/>
              </a:lnSpc>
            </a:pPr>
            <a:endParaRPr lang="en-GB" sz="2000" b="1" dirty="0">
              <a:solidFill>
                <a:srgbClr val="254B90"/>
              </a:solidFill>
              <a:latin typeface="Flux-Bold"/>
              <a:cs typeface="Flux-Bold"/>
            </a:endParaRPr>
          </a:p>
          <a:p>
            <a:pPr>
              <a:lnSpc>
                <a:spcPct val="130000"/>
              </a:lnSpc>
            </a:pPr>
            <a:endParaRPr lang="en-GB" sz="2000" b="1" dirty="0">
              <a:solidFill>
                <a:srgbClr val="254B90"/>
              </a:solidFill>
              <a:latin typeface="Flux-Bold"/>
              <a:cs typeface="Flux-Bold"/>
            </a:endParaRPr>
          </a:p>
          <a:p>
            <a:pPr>
              <a:lnSpc>
                <a:spcPct val="130000"/>
              </a:lnSpc>
            </a:pPr>
            <a:endParaRPr lang="en-GB" sz="2000" b="1" dirty="0">
              <a:solidFill>
                <a:srgbClr val="254B90"/>
              </a:solidFill>
              <a:latin typeface="Flux-Bold"/>
              <a:cs typeface="Flux-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12" y="208445"/>
            <a:ext cx="766705" cy="741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1604F8-3911-F049-891F-98CE4203E4BD}"/>
              </a:ext>
            </a:extLst>
          </p:cNvPr>
          <p:cNvSpPr txBox="1"/>
          <p:nvPr/>
        </p:nvSpPr>
        <p:spPr>
          <a:xfrm>
            <a:off x="1" y="6576286"/>
            <a:ext cx="3335588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5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1050" b="1" dirty="0">
                <a:solidFill>
                  <a:srgbClr val="254B90"/>
                </a:solidFill>
                <a:latin typeface="Flux-Bold"/>
                <a:cs typeface="Flux-Bold"/>
              </a:rPr>
              <a:t>&amp; </a:t>
            </a:r>
            <a:r>
              <a:rPr lang="en-GB" sz="1050" b="1" dirty="0" smtClean="0">
                <a:solidFill>
                  <a:srgbClr val="254B90"/>
                </a:solidFill>
                <a:latin typeface="Flux-Bold"/>
                <a:cs typeface="Flux-Bold"/>
              </a:rPr>
              <a:t>ACAWA, </a:t>
            </a:r>
            <a:r>
              <a:rPr lang="en-GB" sz="1000" b="1" dirty="0" smtClean="0">
                <a:solidFill>
                  <a:srgbClr val="063F93"/>
                </a:solidFill>
              </a:rPr>
              <a:t>17</a:t>
            </a:r>
            <a:r>
              <a:rPr lang="en-GB" sz="1000" b="1" baseline="30000" dirty="0" smtClean="0">
                <a:solidFill>
                  <a:srgbClr val="063F93"/>
                </a:solidFill>
              </a:rPr>
              <a:t>th</a:t>
            </a:r>
            <a:r>
              <a:rPr lang="en-GB" sz="1000" b="1" dirty="0" smtClean="0">
                <a:solidFill>
                  <a:srgbClr val="063F93"/>
                </a:solidFill>
              </a:rPr>
              <a:t> </a:t>
            </a:r>
            <a:r>
              <a:rPr lang="en-GB" sz="1000" b="1" dirty="0">
                <a:solidFill>
                  <a:srgbClr val="063F93"/>
                </a:solidFill>
              </a:rPr>
              <a:t>May </a:t>
            </a:r>
            <a:r>
              <a:rPr lang="en-GB" sz="1000" b="1" dirty="0" smtClean="0">
                <a:solidFill>
                  <a:srgbClr val="063F93"/>
                </a:solidFill>
              </a:rPr>
              <a:t>2022, Acropolis Museum</a:t>
            </a:r>
            <a:endParaRPr lang="en-GB" sz="1000" b="1" dirty="0">
              <a:solidFill>
                <a:srgbClr val="06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;p1"/>
          <p:cNvSpPr txBox="1">
            <a:spLocks/>
          </p:cNvSpPr>
          <p:nvPr/>
        </p:nvSpPr>
        <p:spPr>
          <a:xfrm>
            <a:off x="127000" y="4737100"/>
            <a:ext cx="9017000" cy="144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800" dirty="0">
                <a:solidFill>
                  <a:srgbClr val="0596BA"/>
                </a:solidFill>
              </a:rPr>
              <a:t>CHARTER, an opportunity for visibility and recognition: The professional role and competences of the conservator-restorer in Europe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GB" sz="1600" dirty="0">
              <a:solidFill>
                <a:srgbClr val="0596BA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GB" sz="1600" dirty="0">
              <a:solidFill>
                <a:srgbClr val="0596BA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596BA"/>
                </a:solidFill>
              </a:rPr>
              <a:t>WP2 – Strategic analysis of Cultural Heritage competences and occupational profiles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596BA"/>
                </a:solidFill>
              </a:rPr>
              <a:t>Leaders - E.C.C.O. and ICOMOS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GB" sz="1600" dirty="0">
              <a:solidFill>
                <a:srgbClr val="0596BA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GB" sz="1600" dirty="0">
              <a:solidFill>
                <a:srgbClr val="0596B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6787A-990E-FD48-9051-0EA08828C65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1604F8-3911-F049-891F-98CE4203E4BD}"/>
              </a:ext>
            </a:extLst>
          </p:cNvPr>
          <p:cNvSpPr txBox="1"/>
          <p:nvPr/>
        </p:nvSpPr>
        <p:spPr>
          <a:xfrm>
            <a:off x="1" y="6550630"/>
            <a:ext cx="3335588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5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1050" b="1" dirty="0">
                <a:solidFill>
                  <a:srgbClr val="254B90"/>
                </a:solidFill>
                <a:latin typeface="Flux-Bold"/>
                <a:cs typeface="Flux-Bold"/>
              </a:rPr>
              <a:t>&amp; </a:t>
            </a:r>
            <a:r>
              <a:rPr lang="en-GB" sz="1050" b="1" dirty="0" smtClean="0">
                <a:solidFill>
                  <a:srgbClr val="254B90"/>
                </a:solidFill>
                <a:latin typeface="Flux-Bold"/>
                <a:cs typeface="Flux-Bold"/>
              </a:rPr>
              <a:t>ACAWA, </a:t>
            </a:r>
            <a:r>
              <a:rPr lang="en-GB" sz="1000" b="1" dirty="0" smtClean="0">
                <a:solidFill>
                  <a:srgbClr val="063F93"/>
                </a:solidFill>
              </a:rPr>
              <a:t>17</a:t>
            </a:r>
            <a:r>
              <a:rPr lang="en-GB" sz="1000" b="1" baseline="30000" dirty="0" smtClean="0">
                <a:solidFill>
                  <a:srgbClr val="063F93"/>
                </a:solidFill>
              </a:rPr>
              <a:t>th</a:t>
            </a:r>
            <a:r>
              <a:rPr lang="en-GB" sz="1000" b="1" dirty="0" smtClean="0">
                <a:solidFill>
                  <a:srgbClr val="063F93"/>
                </a:solidFill>
              </a:rPr>
              <a:t> </a:t>
            </a:r>
            <a:r>
              <a:rPr lang="en-GB" sz="1000" b="1" dirty="0">
                <a:solidFill>
                  <a:srgbClr val="063F93"/>
                </a:solidFill>
              </a:rPr>
              <a:t>May </a:t>
            </a:r>
            <a:r>
              <a:rPr lang="en-GB" sz="1000" b="1" dirty="0" smtClean="0">
                <a:solidFill>
                  <a:srgbClr val="063F93"/>
                </a:solidFill>
              </a:rPr>
              <a:t>2022, Acropolis Museum</a:t>
            </a:r>
            <a:endParaRPr lang="en-GB" sz="1000" b="1" dirty="0">
              <a:solidFill>
                <a:srgbClr val="063F9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35E16C-74C0-A146-B098-BC724DB86B4D}"/>
              </a:ext>
            </a:extLst>
          </p:cNvPr>
          <p:cNvSpPr txBox="1"/>
          <p:nvPr/>
        </p:nvSpPr>
        <p:spPr>
          <a:xfrm>
            <a:off x="172192" y="1230863"/>
            <a:ext cx="83424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solidFill>
                  <a:schemeClr val="accent6"/>
                </a:solidFill>
              </a:rPr>
              <a:t>E.C.C.O.  Strategic Plan 2015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sz="2000" b="1" dirty="0">
                <a:solidFill>
                  <a:srgbClr val="2A59AC"/>
                </a:solidFill>
              </a:rPr>
              <a:t>Our mission</a:t>
            </a:r>
          </a:p>
          <a:p>
            <a:r>
              <a:rPr lang="en-GB" dirty="0">
                <a:solidFill>
                  <a:srgbClr val="2A59AC"/>
                </a:solidFill>
              </a:rPr>
              <a:t>To organize, develop and promote, on a practical, scientific and cultural level, the profession of the Conservator-Restorer.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dirty="0">
                <a:solidFill>
                  <a:srgbClr val="2A59AC"/>
                </a:solidFill>
              </a:rPr>
              <a:t>To set standards and regulate practice at European level and enhance communication between and mobility of professionals. 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dirty="0">
                <a:solidFill>
                  <a:srgbClr val="2A59AC"/>
                </a:solidFill>
              </a:rPr>
              <a:t>To strengthen the role and responsibilities of the Conservator-Restorer in relation to others in safeguarding cultural heritage.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endParaRPr lang="en-GB" dirty="0">
              <a:solidFill>
                <a:srgbClr val="2A59AC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8AFD144-FE9F-9F43-B307-3FA89B783B44}"/>
              </a:ext>
            </a:extLst>
          </p:cNvPr>
          <p:cNvGrpSpPr/>
          <p:nvPr/>
        </p:nvGrpSpPr>
        <p:grpSpPr>
          <a:xfrm>
            <a:off x="0" y="88699"/>
            <a:ext cx="9062103" cy="807019"/>
            <a:chOff x="0" y="88699"/>
            <a:chExt cx="9062103" cy="7424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5398" y="89197"/>
              <a:ext cx="766705" cy="74195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A5F3CE5-4CA4-6740-AF83-ACE6B48E5464}"/>
                </a:ext>
              </a:extLst>
            </p:cNvPr>
            <p:cNvSpPr txBox="1"/>
            <p:nvPr/>
          </p:nvSpPr>
          <p:spPr>
            <a:xfrm>
              <a:off x="0" y="88699"/>
              <a:ext cx="8686800" cy="61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CHARTER, an opportunity for visibility and recognition: </a:t>
              </a:r>
            </a:p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The professional role and competences of the conservator-restorer in Europe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2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6787A-990E-FD48-9051-0EA08828C65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35E16C-74C0-A146-B098-BC724DB86B4D}"/>
              </a:ext>
            </a:extLst>
          </p:cNvPr>
          <p:cNvSpPr txBox="1"/>
          <p:nvPr/>
        </p:nvSpPr>
        <p:spPr>
          <a:xfrm>
            <a:off x="88900" y="997696"/>
            <a:ext cx="884620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solidFill>
                  <a:schemeClr val="accent6"/>
                </a:solidFill>
              </a:rPr>
              <a:t>E.C.C.O.  Strategic Plan 2015</a:t>
            </a:r>
            <a:endParaRPr lang="en-GB" dirty="0">
              <a:solidFill>
                <a:srgbClr val="2A59AC"/>
              </a:solidFill>
            </a:endParaRPr>
          </a:p>
          <a:p>
            <a:r>
              <a:rPr lang="en-GB" sz="2000" b="1" dirty="0">
                <a:solidFill>
                  <a:srgbClr val="2A59AC"/>
                </a:solidFill>
              </a:rPr>
              <a:t>Our Goals</a:t>
            </a:r>
          </a:p>
          <a:p>
            <a:r>
              <a:rPr lang="en-GB" dirty="0">
                <a:solidFill>
                  <a:srgbClr val="2A59AC"/>
                </a:solidFill>
              </a:rPr>
              <a:t>Conservator-restorer’s </a:t>
            </a:r>
            <a:r>
              <a:rPr lang="en-GB" b="1" dirty="0">
                <a:solidFill>
                  <a:srgbClr val="2A59AC"/>
                </a:solidFill>
              </a:rPr>
              <a:t>Role </a:t>
            </a:r>
            <a:r>
              <a:rPr lang="en-GB" dirty="0">
                <a:solidFill>
                  <a:srgbClr val="2A59AC"/>
                </a:solidFill>
              </a:rPr>
              <a:t>in safeguarding cultural heritage and our relationship with the other professions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Quality </a:t>
            </a:r>
            <a:r>
              <a:rPr lang="en-GB" dirty="0">
                <a:solidFill>
                  <a:srgbClr val="2A59AC"/>
                </a:solidFill>
              </a:rPr>
              <a:t>build on an ethical approach that ensures a consistently high standard of work and its results, achieved in an accountable manner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dirty="0">
                <a:solidFill>
                  <a:srgbClr val="2A59AC"/>
                </a:solidFill>
              </a:rPr>
              <a:t>Open</a:t>
            </a:r>
            <a:r>
              <a:rPr lang="en-GB" b="1" dirty="0">
                <a:solidFill>
                  <a:srgbClr val="2A59AC"/>
                </a:solidFill>
              </a:rPr>
              <a:t> Communication</a:t>
            </a:r>
            <a:r>
              <a:rPr lang="en-GB" dirty="0">
                <a:solidFill>
                  <a:srgbClr val="2A59AC"/>
                </a:solidFill>
              </a:rPr>
              <a:t>  towards our member organisations, affiliated organisations, European governmental bodies and the broader community. Advocacy of our goals can only be effective when we have a high level of visibility.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dirty="0">
                <a:solidFill>
                  <a:srgbClr val="2A59AC"/>
                </a:solidFill>
              </a:rPr>
              <a:t>Greater </a:t>
            </a:r>
            <a:r>
              <a:rPr lang="en-GB" b="1" dirty="0">
                <a:solidFill>
                  <a:srgbClr val="2A59AC"/>
                </a:solidFill>
              </a:rPr>
              <a:t>Mobility</a:t>
            </a:r>
            <a:r>
              <a:rPr lang="en-GB" dirty="0">
                <a:solidFill>
                  <a:srgbClr val="2A59AC"/>
                </a:solidFill>
              </a:rPr>
              <a:t> is achieved via the mutual recognition of qualifications of discrete  competences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Legal</a:t>
            </a:r>
            <a:r>
              <a:rPr lang="en-GB" dirty="0">
                <a:solidFill>
                  <a:srgbClr val="2A59AC"/>
                </a:solidFill>
              </a:rPr>
              <a:t> frameworks and European directives impact on the Conservator-Restorers’ profession, including the legal obligations, towards cultural heritage and in its professional practice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Guidance</a:t>
            </a:r>
            <a:r>
              <a:rPr lang="en-GB" dirty="0">
                <a:solidFill>
                  <a:srgbClr val="2A59AC"/>
                </a:solidFill>
              </a:rPr>
              <a:t> as a proactive approach in giving advice and in developing tools and recommendations to the benefit of E.C.C.O.’s member organisations.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60097DB-5EEF-B14D-B53E-501C34D254D6}"/>
              </a:ext>
            </a:extLst>
          </p:cNvPr>
          <p:cNvGrpSpPr/>
          <p:nvPr/>
        </p:nvGrpSpPr>
        <p:grpSpPr>
          <a:xfrm>
            <a:off x="0" y="88699"/>
            <a:ext cx="9062103" cy="807019"/>
            <a:chOff x="0" y="88699"/>
            <a:chExt cx="9062103" cy="7424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C30EC50-618B-1F4F-BAC5-F393C4AAC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5398" y="89197"/>
              <a:ext cx="766705" cy="7419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C7A6BA7-6775-6946-8915-DF01CD7607F6}"/>
                </a:ext>
              </a:extLst>
            </p:cNvPr>
            <p:cNvSpPr txBox="1"/>
            <p:nvPr/>
          </p:nvSpPr>
          <p:spPr>
            <a:xfrm>
              <a:off x="0" y="88699"/>
              <a:ext cx="8686800" cy="61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CHARTER, an opportunity for visibility and recognition: </a:t>
              </a:r>
            </a:p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The professional role and competences of the conservator-restorer in Europe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1604F8-3911-F049-891F-98CE4203E4BD}"/>
              </a:ext>
            </a:extLst>
          </p:cNvPr>
          <p:cNvSpPr txBox="1"/>
          <p:nvPr/>
        </p:nvSpPr>
        <p:spPr>
          <a:xfrm>
            <a:off x="1" y="6576286"/>
            <a:ext cx="3335588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5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1050" b="1" dirty="0">
                <a:solidFill>
                  <a:srgbClr val="254B90"/>
                </a:solidFill>
                <a:latin typeface="Flux-Bold"/>
                <a:cs typeface="Flux-Bold"/>
              </a:rPr>
              <a:t>&amp; </a:t>
            </a:r>
            <a:r>
              <a:rPr lang="en-GB" sz="1050" b="1" dirty="0" smtClean="0">
                <a:solidFill>
                  <a:srgbClr val="254B90"/>
                </a:solidFill>
                <a:latin typeface="Flux-Bold"/>
                <a:cs typeface="Flux-Bold"/>
              </a:rPr>
              <a:t>ACAWA, </a:t>
            </a:r>
            <a:r>
              <a:rPr lang="en-GB" sz="1000" b="1" dirty="0" smtClean="0">
                <a:solidFill>
                  <a:srgbClr val="063F93"/>
                </a:solidFill>
              </a:rPr>
              <a:t>17</a:t>
            </a:r>
            <a:r>
              <a:rPr lang="en-GB" sz="1000" b="1" baseline="30000" dirty="0" smtClean="0">
                <a:solidFill>
                  <a:srgbClr val="063F93"/>
                </a:solidFill>
              </a:rPr>
              <a:t>th</a:t>
            </a:r>
            <a:r>
              <a:rPr lang="en-GB" sz="1000" b="1" dirty="0" smtClean="0">
                <a:solidFill>
                  <a:srgbClr val="063F93"/>
                </a:solidFill>
              </a:rPr>
              <a:t> </a:t>
            </a:r>
            <a:r>
              <a:rPr lang="en-GB" sz="1000" b="1" dirty="0">
                <a:solidFill>
                  <a:srgbClr val="063F93"/>
                </a:solidFill>
              </a:rPr>
              <a:t>May </a:t>
            </a:r>
            <a:r>
              <a:rPr lang="en-GB" sz="1000" b="1" dirty="0" smtClean="0">
                <a:solidFill>
                  <a:srgbClr val="063F93"/>
                </a:solidFill>
              </a:rPr>
              <a:t>2022, Acropolis Museum</a:t>
            </a:r>
            <a:endParaRPr lang="en-GB" sz="1000" b="1" dirty="0">
              <a:solidFill>
                <a:srgbClr val="06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6787A-990E-FD48-9051-0EA08828C65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35E16C-74C0-A146-B098-BC724DB86B4D}"/>
              </a:ext>
            </a:extLst>
          </p:cNvPr>
          <p:cNvSpPr txBox="1"/>
          <p:nvPr/>
        </p:nvSpPr>
        <p:spPr>
          <a:xfrm>
            <a:off x="19792" y="801992"/>
            <a:ext cx="91242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solidFill>
                  <a:schemeClr val="accent6"/>
                </a:solidFill>
              </a:rPr>
              <a:t>E.C.C.O.  Strategic Plan 2015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sz="2000" b="1" dirty="0">
                <a:solidFill>
                  <a:srgbClr val="2A59AC"/>
                </a:solidFill>
              </a:rPr>
              <a:t>Implementation strands/projects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Competence Framework  </a:t>
            </a:r>
            <a:r>
              <a:rPr lang="en-GB" dirty="0">
                <a:solidFill>
                  <a:srgbClr val="2A59AC"/>
                </a:solidFill>
              </a:rPr>
              <a:t>enables standardization for the required competences to access professional practice as a Conservator-Restorer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Legislating for the Conservator-Restorer within Europe </a:t>
            </a:r>
            <a:r>
              <a:rPr lang="en-GB" dirty="0">
                <a:solidFill>
                  <a:srgbClr val="2A59AC"/>
                </a:solidFill>
              </a:rPr>
              <a:t>aims to positively influence legal frameworks at national level by our knowledge of EU Directives and recommendations</a:t>
            </a:r>
            <a:endParaRPr lang="en-GB" b="1" dirty="0">
              <a:solidFill>
                <a:srgbClr val="2A59AC"/>
              </a:solidFill>
            </a:endParaRP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Extending the Network to </a:t>
            </a:r>
            <a:r>
              <a:rPr lang="en-GB" dirty="0">
                <a:solidFill>
                  <a:srgbClr val="2A59AC"/>
                </a:solidFill>
              </a:rPr>
              <a:t>advocacy for Conservator-Restorers promoting our role in the cultural heritage sector</a:t>
            </a: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Mutual recognition of qualification between member organisations </a:t>
            </a:r>
            <a:r>
              <a:rPr lang="en-GB" dirty="0">
                <a:solidFill>
                  <a:srgbClr val="2A59AC"/>
                </a:solidFill>
              </a:rPr>
              <a:t>through the recognition in members statutes, of the competence framework as a criteria for membership</a:t>
            </a:r>
            <a:endParaRPr lang="en-GB" b="1" dirty="0">
              <a:solidFill>
                <a:srgbClr val="2A59AC"/>
              </a:solidFill>
            </a:endParaRPr>
          </a:p>
          <a:p>
            <a:endParaRPr lang="en-GB" b="1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Memoranda of Understanding </a:t>
            </a:r>
            <a:r>
              <a:rPr lang="en-GB" dirty="0">
                <a:solidFill>
                  <a:srgbClr val="2A59AC"/>
                </a:solidFill>
              </a:rPr>
              <a:t>continue to build relationships in order to work together towards specific objectives</a:t>
            </a:r>
            <a:endParaRPr lang="en-GB" b="1" dirty="0">
              <a:solidFill>
                <a:srgbClr val="2A59AC"/>
              </a:solidFill>
            </a:endParaRPr>
          </a:p>
          <a:p>
            <a:endParaRPr lang="en-GB" dirty="0">
              <a:solidFill>
                <a:srgbClr val="2A59AC"/>
              </a:solidFill>
            </a:endParaRPr>
          </a:p>
          <a:p>
            <a:r>
              <a:rPr lang="en-GB" b="1" dirty="0">
                <a:solidFill>
                  <a:srgbClr val="2A59AC"/>
                </a:solidFill>
              </a:rPr>
              <a:t>Effective representation </a:t>
            </a:r>
            <a:r>
              <a:rPr lang="en-GB" dirty="0">
                <a:solidFill>
                  <a:srgbClr val="2A59AC"/>
                </a:solidFill>
              </a:rPr>
              <a:t>continue to meet national and EU political bodies and organisations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5A14DB1-C57E-2C40-9D36-23FFFF78BF1C}"/>
              </a:ext>
            </a:extLst>
          </p:cNvPr>
          <p:cNvGrpSpPr/>
          <p:nvPr/>
        </p:nvGrpSpPr>
        <p:grpSpPr>
          <a:xfrm>
            <a:off x="0" y="88699"/>
            <a:ext cx="9062103" cy="807019"/>
            <a:chOff x="0" y="88699"/>
            <a:chExt cx="9062103" cy="7424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E1F98A4-DD8B-6F41-B0FE-76C71DCB8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5398" y="89197"/>
              <a:ext cx="766705" cy="7419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095C089-94C5-AB4B-9C25-84C8120E9299}"/>
                </a:ext>
              </a:extLst>
            </p:cNvPr>
            <p:cNvSpPr txBox="1"/>
            <p:nvPr/>
          </p:nvSpPr>
          <p:spPr>
            <a:xfrm>
              <a:off x="0" y="88699"/>
              <a:ext cx="8686800" cy="61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CHARTER, an opportunity for visibility and recognition: </a:t>
              </a:r>
            </a:p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The professional role and competences of the conservator-restorer in Europe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1604F8-3911-F049-891F-98CE4203E4BD}"/>
              </a:ext>
            </a:extLst>
          </p:cNvPr>
          <p:cNvSpPr txBox="1"/>
          <p:nvPr/>
        </p:nvSpPr>
        <p:spPr>
          <a:xfrm>
            <a:off x="1" y="6576286"/>
            <a:ext cx="3335588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5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1050" b="1" dirty="0">
                <a:solidFill>
                  <a:srgbClr val="254B90"/>
                </a:solidFill>
                <a:latin typeface="Flux-Bold"/>
                <a:cs typeface="Flux-Bold"/>
              </a:rPr>
              <a:t>&amp; </a:t>
            </a:r>
            <a:r>
              <a:rPr lang="en-GB" sz="1050" b="1" dirty="0" smtClean="0">
                <a:solidFill>
                  <a:srgbClr val="254B90"/>
                </a:solidFill>
                <a:latin typeface="Flux-Bold"/>
                <a:cs typeface="Flux-Bold"/>
              </a:rPr>
              <a:t>ACAWA, </a:t>
            </a:r>
            <a:r>
              <a:rPr lang="en-GB" sz="1000" b="1" dirty="0" smtClean="0">
                <a:solidFill>
                  <a:srgbClr val="063F93"/>
                </a:solidFill>
              </a:rPr>
              <a:t>17</a:t>
            </a:r>
            <a:r>
              <a:rPr lang="en-GB" sz="1000" b="1" baseline="30000" dirty="0" smtClean="0">
                <a:solidFill>
                  <a:srgbClr val="063F93"/>
                </a:solidFill>
              </a:rPr>
              <a:t>th</a:t>
            </a:r>
            <a:r>
              <a:rPr lang="en-GB" sz="1000" b="1" dirty="0" smtClean="0">
                <a:solidFill>
                  <a:srgbClr val="063F93"/>
                </a:solidFill>
              </a:rPr>
              <a:t> </a:t>
            </a:r>
            <a:r>
              <a:rPr lang="en-GB" sz="1000" b="1" dirty="0">
                <a:solidFill>
                  <a:srgbClr val="063F93"/>
                </a:solidFill>
              </a:rPr>
              <a:t>May </a:t>
            </a:r>
            <a:r>
              <a:rPr lang="en-GB" sz="1000" b="1" dirty="0" smtClean="0">
                <a:solidFill>
                  <a:srgbClr val="063F93"/>
                </a:solidFill>
              </a:rPr>
              <a:t>2022, Acropolis Museum</a:t>
            </a:r>
            <a:endParaRPr lang="en-GB" sz="1000" b="1" dirty="0">
              <a:solidFill>
                <a:srgbClr val="06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6787A-990E-FD48-9051-0EA08828C65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104245-0613-3A4A-96DE-E7579CB8BD8E}"/>
              </a:ext>
            </a:extLst>
          </p:cNvPr>
          <p:cNvSpPr txBox="1"/>
          <p:nvPr/>
        </p:nvSpPr>
        <p:spPr>
          <a:xfrm>
            <a:off x="299771" y="1031674"/>
            <a:ext cx="838702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accent6"/>
                </a:solidFill>
              </a:rPr>
              <a:t>CHARTER </a:t>
            </a:r>
            <a:r>
              <a:rPr lang="mr-IN" sz="2000" b="1" dirty="0">
                <a:solidFill>
                  <a:schemeClr val="accent6"/>
                </a:solidFill>
              </a:rPr>
              <a:t>–</a:t>
            </a:r>
            <a:r>
              <a:rPr lang="en-US" sz="2000" b="1" dirty="0">
                <a:solidFill>
                  <a:schemeClr val="accent6"/>
                </a:solidFill>
              </a:rPr>
              <a:t> A Blueprint for the Cultural Heritage sector</a:t>
            </a:r>
          </a:p>
          <a:p>
            <a:pPr algn="just"/>
            <a:endParaRPr lang="en-US" b="1" dirty="0">
              <a:solidFill>
                <a:srgbClr val="1F497D"/>
              </a:solidFill>
            </a:endParaRPr>
          </a:p>
          <a:p>
            <a:pPr algn="just"/>
            <a:r>
              <a:rPr lang="en-US" dirty="0">
                <a:solidFill>
                  <a:srgbClr val="2A59AC"/>
                </a:solidFill>
              </a:rPr>
              <a:t>Blueprints are structural policy making project for cooperation on skills in specific sectors. Under the blueprint, stakeholders work together in sector-specific partnerships, called alliances for sectorial cooperation for skills, which develop and implement strategies to address skills gaps in these sectors.</a:t>
            </a:r>
          </a:p>
          <a:p>
            <a:pPr algn="just"/>
            <a:r>
              <a:rPr lang="en-US" dirty="0">
                <a:solidFill>
                  <a:srgbClr val="2A59AC"/>
                </a:solidFill>
              </a:rPr>
              <a:t>They will address skills shortages and unemployment by:</a:t>
            </a:r>
          </a:p>
          <a:p>
            <a:pPr algn="just"/>
            <a:r>
              <a:rPr lang="en-US" dirty="0">
                <a:solidFill>
                  <a:srgbClr val="2A59AC"/>
                </a:solidFill>
              </a:rPr>
              <a:t>- gathering information for the </a:t>
            </a:r>
            <a:r>
              <a:rPr lang="en-US" i="1" dirty="0">
                <a:solidFill>
                  <a:srgbClr val="2A59AC"/>
                </a:solidFill>
              </a:rPr>
              <a:t>European skills panorama</a:t>
            </a:r>
          </a:p>
          <a:p>
            <a:pPr algn="just"/>
            <a:r>
              <a:rPr lang="en-US" dirty="0">
                <a:solidFill>
                  <a:srgbClr val="2A59AC"/>
                </a:solidFill>
              </a:rPr>
              <a:t>- developing a </a:t>
            </a:r>
            <a:r>
              <a:rPr lang="en-US" b="1" dirty="0">
                <a:solidFill>
                  <a:srgbClr val="2A59AC"/>
                </a:solidFill>
              </a:rPr>
              <a:t>sector skills strategy</a:t>
            </a:r>
          </a:p>
          <a:p>
            <a:pPr algn="just"/>
            <a:r>
              <a:rPr lang="en-US" dirty="0">
                <a:solidFill>
                  <a:srgbClr val="2A59AC"/>
                </a:solidFill>
              </a:rPr>
              <a:t>- developing </a:t>
            </a:r>
            <a:r>
              <a:rPr lang="en-US" b="1" dirty="0">
                <a:solidFill>
                  <a:srgbClr val="2A59AC"/>
                </a:solidFill>
              </a:rPr>
              <a:t>occupational profiles, vocational programs and qualifications</a:t>
            </a:r>
          </a:p>
          <a:p>
            <a:pPr algn="just"/>
            <a:r>
              <a:rPr lang="en-US" dirty="0">
                <a:solidFill>
                  <a:srgbClr val="2A59AC"/>
                </a:solidFill>
              </a:rPr>
              <a:t>- designing a long term </a:t>
            </a:r>
            <a:r>
              <a:rPr lang="en-US" b="1" dirty="0">
                <a:solidFill>
                  <a:srgbClr val="2A59AC"/>
                </a:solidFill>
              </a:rPr>
              <a:t>action plan to be rolled out at the national and regional levels</a:t>
            </a:r>
          </a:p>
          <a:p>
            <a:pPr algn="just"/>
            <a:r>
              <a:rPr lang="en-US" dirty="0">
                <a:solidFill>
                  <a:srgbClr val="2A59AC"/>
                </a:solidFill>
              </a:rPr>
              <a:t>Promoting the use of EU tools such as:</a:t>
            </a:r>
          </a:p>
          <a:p>
            <a:pPr algn="just"/>
            <a:r>
              <a:rPr lang="en-US" dirty="0">
                <a:solidFill>
                  <a:srgbClr val="2A59AC"/>
                </a:solidFill>
              </a:rPr>
              <a:t>- the European qualifications framework (EQF)</a:t>
            </a:r>
          </a:p>
          <a:p>
            <a:pPr algn="just"/>
            <a:r>
              <a:rPr lang="en-US" dirty="0">
                <a:solidFill>
                  <a:srgbClr val="2A59AC"/>
                </a:solidFill>
              </a:rPr>
              <a:t>- European skills, competences, qualifications and occupations (ESCO)</a:t>
            </a:r>
          </a:p>
          <a:p>
            <a:pPr algn="just"/>
            <a:r>
              <a:rPr lang="en-US" dirty="0">
                <a:solidFill>
                  <a:srgbClr val="2A59AC"/>
                </a:solidFill>
              </a:rPr>
              <a:t>- </a:t>
            </a:r>
            <a:r>
              <a:rPr lang="en-US" dirty="0" err="1">
                <a:solidFill>
                  <a:srgbClr val="2A59AC"/>
                </a:solidFill>
              </a:rPr>
              <a:t>Europass</a:t>
            </a:r>
            <a:endParaRPr lang="en-US" dirty="0">
              <a:solidFill>
                <a:srgbClr val="2A59AC"/>
              </a:solidFill>
            </a:endParaRPr>
          </a:p>
          <a:p>
            <a:pPr algn="just"/>
            <a:r>
              <a:rPr lang="en-US" dirty="0">
                <a:solidFill>
                  <a:srgbClr val="2A59AC"/>
                </a:solidFill>
              </a:rPr>
              <a:t>- the European credit system for vocational education and training (ECVET)</a:t>
            </a:r>
          </a:p>
          <a:p>
            <a:pPr algn="just"/>
            <a:r>
              <a:rPr lang="en-US" dirty="0">
                <a:solidFill>
                  <a:srgbClr val="2A59AC"/>
                </a:solidFill>
              </a:rPr>
              <a:t>- the European quality assurance in vocational education and training (EQAVET)</a:t>
            </a:r>
          </a:p>
          <a:p>
            <a:pPr algn="just"/>
            <a:endParaRPr lang="en-US" dirty="0">
              <a:solidFill>
                <a:srgbClr val="2A59AC"/>
              </a:solidFill>
            </a:endParaRPr>
          </a:p>
          <a:p>
            <a:pPr algn="just"/>
            <a:r>
              <a:rPr lang="en-US" sz="1400" dirty="0">
                <a:solidFill>
                  <a:schemeClr val="tx2"/>
                </a:solidFill>
                <a:hlinkClick r:id="rId2"/>
              </a:rPr>
              <a:t>https://ec.europa.eu/social/main.jsp?catId=1415&amp;langId=en</a:t>
            </a:r>
            <a:endParaRPr lang="en-US" sz="1400" dirty="0">
              <a:solidFill>
                <a:schemeClr val="tx2"/>
              </a:solidFill>
            </a:endParaRP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5EB349B-D6DF-BA4B-8705-6AE8C51EA8D8}"/>
              </a:ext>
            </a:extLst>
          </p:cNvPr>
          <p:cNvGrpSpPr/>
          <p:nvPr/>
        </p:nvGrpSpPr>
        <p:grpSpPr>
          <a:xfrm>
            <a:off x="0" y="88699"/>
            <a:ext cx="9062103" cy="807019"/>
            <a:chOff x="0" y="88699"/>
            <a:chExt cx="9062103" cy="7424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C3802FF-03C9-E440-878B-383D944B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5398" y="89197"/>
              <a:ext cx="766705" cy="7419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17EF8-85CD-A249-A33F-BB0C6BA38329}"/>
                </a:ext>
              </a:extLst>
            </p:cNvPr>
            <p:cNvSpPr txBox="1"/>
            <p:nvPr/>
          </p:nvSpPr>
          <p:spPr>
            <a:xfrm>
              <a:off x="0" y="88699"/>
              <a:ext cx="8686800" cy="61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CHARTER, an opportunity for visibility and recognition: </a:t>
              </a:r>
            </a:p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The professional role and competences of the conservator-restorer in Europe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1604F8-3911-F049-891F-98CE4203E4BD}"/>
              </a:ext>
            </a:extLst>
          </p:cNvPr>
          <p:cNvSpPr txBox="1"/>
          <p:nvPr/>
        </p:nvSpPr>
        <p:spPr>
          <a:xfrm>
            <a:off x="1" y="6563458"/>
            <a:ext cx="3335588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5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1050" b="1" dirty="0">
                <a:solidFill>
                  <a:srgbClr val="254B90"/>
                </a:solidFill>
                <a:latin typeface="Flux-Bold"/>
                <a:cs typeface="Flux-Bold"/>
              </a:rPr>
              <a:t>&amp; </a:t>
            </a:r>
            <a:r>
              <a:rPr lang="en-GB" sz="1050" b="1" dirty="0" smtClean="0">
                <a:solidFill>
                  <a:srgbClr val="254B90"/>
                </a:solidFill>
                <a:latin typeface="Flux-Bold"/>
                <a:cs typeface="Flux-Bold"/>
              </a:rPr>
              <a:t>ACAWA, </a:t>
            </a:r>
            <a:r>
              <a:rPr lang="en-GB" sz="1000" b="1" dirty="0" smtClean="0">
                <a:solidFill>
                  <a:srgbClr val="063F93"/>
                </a:solidFill>
              </a:rPr>
              <a:t>17</a:t>
            </a:r>
            <a:r>
              <a:rPr lang="en-GB" sz="1000" b="1" baseline="30000" dirty="0" smtClean="0">
                <a:solidFill>
                  <a:srgbClr val="063F93"/>
                </a:solidFill>
              </a:rPr>
              <a:t>th</a:t>
            </a:r>
            <a:r>
              <a:rPr lang="en-GB" sz="1000" b="1" dirty="0" smtClean="0">
                <a:solidFill>
                  <a:srgbClr val="063F93"/>
                </a:solidFill>
              </a:rPr>
              <a:t> </a:t>
            </a:r>
            <a:r>
              <a:rPr lang="en-GB" sz="1000" b="1" dirty="0">
                <a:solidFill>
                  <a:srgbClr val="063F93"/>
                </a:solidFill>
              </a:rPr>
              <a:t>May </a:t>
            </a:r>
            <a:r>
              <a:rPr lang="en-GB" sz="1000" b="1" dirty="0" smtClean="0">
                <a:solidFill>
                  <a:srgbClr val="063F93"/>
                </a:solidFill>
              </a:rPr>
              <a:t>2022, Acropolis Museum</a:t>
            </a:r>
            <a:endParaRPr lang="en-GB" sz="1000" b="1" dirty="0">
              <a:solidFill>
                <a:srgbClr val="06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6787A-990E-FD48-9051-0EA08828C65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104245-0613-3A4A-96DE-E7579CB8BD8E}"/>
              </a:ext>
            </a:extLst>
          </p:cNvPr>
          <p:cNvSpPr txBox="1"/>
          <p:nvPr/>
        </p:nvSpPr>
        <p:spPr>
          <a:xfrm>
            <a:off x="299771" y="1031674"/>
            <a:ext cx="83870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accent6"/>
                </a:solidFill>
              </a:rPr>
              <a:t>CHARTER </a:t>
            </a:r>
            <a:r>
              <a:rPr lang="mr-IN" sz="2000" b="1" dirty="0">
                <a:solidFill>
                  <a:schemeClr val="accent6"/>
                </a:solidFill>
              </a:rPr>
              <a:t>–</a:t>
            </a:r>
            <a:r>
              <a:rPr lang="en-US" sz="2000" b="1" dirty="0">
                <a:solidFill>
                  <a:schemeClr val="accent6"/>
                </a:solidFill>
              </a:rPr>
              <a:t> A Blueprint for the Cultural Heritage sector</a:t>
            </a:r>
          </a:p>
          <a:p>
            <a:pPr algn="just"/>
            <a:endParaRPr lang="en-US" b="1" dirty="0">
              <a:solidFill>
                <a:srgbClr val="1F497D"/>
              </a:solidFill>
            </a:endParaRPr>
          </a:p>
          <a:p>
            <a:pPr algn="just"/>
            <a:r>
              <a:rPr lang="en-US" sz="2000" b="1" dirty="0">
                <a:solidFill>
                  <a:schemeClr val="tx2"/>
                </a:solidFill>
              </a:rPr>
              <a:t>AIMS to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Clarify occupational profiles to support the education system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Identify curricula and learning outcomes enabling responsive education &amp; training programs for future heritage skills needs 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Drat a new landscape for heritage professions allowing statistical visibility and economic accountability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Draft samples for  occupational profiles and VET programs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Draft a transferable methodology for a skills strategy for the heritage sector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Draft Policy Recommendations at European level</a:t>
            </a: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5EB349B-D6DF-BA4B-8705-6AE8C51EA8D8}"/>
              </a:ext>
            </a:extLst>
          </p:cNvPr>
          <p:cNvGrpSpPr/>
          <p:nvPr/>
        </p:nvGrpSpPr>
        <p:grpSpPr>
          <a:xfrm>
            <a:off x="0" y="88699"/>
            <a:ext cx="9062103" cy="807019"/>
            <a:chOff x="0" y="88699"/>
            <a:chExt cx="9062103" cy="7424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C3802FF-03C9-E440-878B-383D944B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5398" y="89197"/>
              <a:ext cx="766705" cy="7419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17EF8-85CD-A249-A33F-BB0C6BA38329}"/>
                </a:ext>
              </a:extLst>
            </p:cNvPr>
            <p:cNvSpPr txBox="1"/>
            <p:nvPr/>
          </p:nvSpPr>
          <p:spPr>
            <a:xfrm>
              <a:off x="0" y="88699"/>
              <a:ext cx="8686800" cy="61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CHARTER, an opportunity for visibility and recognition: </a:t>
              </a:r>
            </a:p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The professional role and competences of the conservator-restorer in Europe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1604F8-3911-F049-891F-98CE4203E4BD}"/>
              </a:ext>
            </a:extLst>
          </p:cNvPr>
          <p:cNvSpPr txBox="1"/>
          <p:nvPr/>
        </p:nvSpPr>
        <p:spPr>
          <a:xfrm>
            <a:off x="1" y="6576286"/>
            <a:ext cx="3335588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5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1050" b="1" dirty="0">
                <a:solidFill>
                  <a:srgbClr val="254B90"/>
                </a:solidFill>
                <a:latin typeface="Flux-Bold"/>
                <a:cs typeface="Flux-Bold"/>
              </a:rPr>
              <a:t>&amp; </a:t>
            </a:r>
            <a:r>
              <a:rPr lang="en-GB" sz="1050" b="1" dirty="0" smtClean="0">
                <a:solidFill>
                  <a:srgbClr val="254B90"/>
                </a:solidFill>
                <a:latin typeface="Flux-Bold"/>
                <a:cs typeface="Flux-Bold"/>
              </a:rPr>
              <a:t>ACAWA, </a:t>
            </a:r>
            <a:r>
              <a:rPr lang="en-GB" sz="1000" b="1" dirty="0" smtClean="0">
                <a:solidFill>
                  <a:srgbClr val="063F93"/>
                </a:solidFill>
              </a:rPr>
              <a:t>17</a:t>
            </a:r>
            <a:r>
              <a:rPr lang="en-GB" sz="1000" b="1" baseline="30000" dirty="0" smtClean="0">
                <a:solidFill>
                  <a:srgbClr val="063F93"/>
                </a:solidFill>
              </a:rPr>
              <a:t>th</a:t>
            </a:r>
            <a:r>
              <a:rPr lang="en-GB" sz="1000" b="1" dirty="0" smtClean="0">
                <a:solidFill>
                  <a:srgbClr val="063F93"/>
                </a:solidFill>
              </a:rPr>
              <a:t> </a:t>
            </a:r>
            <a:r>
              <a:rPr lang="en-GB" sz="1000" b="1" dirty="0">
                <a:solidFill>
                  <a:srgbClr val="063F93"/>
                </a:solidFill>
              </a:rPr>
              <a:t>May </a:t>
            </a:r>
            <a:r>
              <a:rPr lang="en-GB" sz="1000" b="1" dirty="0" smtClean="0">
                <a:solidFill>
                  <a:srgbClr val="063F93"/>
                </a:solidFill>
              </a:rPr>
              <a:t>2022, Acropolis Museum</a:t>
            </a:r>
            <a:endParaRPr lang="en-GB" sz="1000" b="1" dirty="0">
              <a:solidFill>
                <a:srgbClr val="06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6787A-990E-FD48-9051-0EA08828C65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104245-0613-3A4A-96DE-E7579CB8BD8E}"/>
              </a:ext>
            </a:extLst>
          </p:cNvPr>
          <p:cNvSpPr txBox="1"/>
          <p:nvPr/>
        </p:nvSpPr>
        <p:spPr>
          <a:xfrm>
            <a:off x="299771" y="931658"/>
            <a:ext cx="83870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accent6"/>
                </a:solidFill>
              </a:rPr>
              <a:t>CHARTER </a:t>
            </a:r>
            <a:r>
              <a:rPr lang="mr-IN" sz="2000" b="1" dirty="0">
                <a:solidFill>
                  <a:schemeClr val="accent6"/>
                </a:solidFill>
              </a:rPr>
              <a:t>–</a:t>
            </a:r>
            <a:r>
              <a:rPr lang="en-US" sz="2000" b="1" dirty="0">
                <a:solidFill>
                  <a:schemeClr val="accent6"/>
                </a:solidFill>
              </a:rPr>
              <a:t> A Blueprint for the Cultural Heritage sector</a:t>
            </a:r>
          </a:p>
          <a:p>
            <a:pPr algn="just"/>
            <a:endParaRPr lang="en-US" b="1" dirty="0">
              <a:solidFill>
                <a:srgbClr val="1F497D"/>
              </a:solidFill>
            </a:endParaRPr>
          </a:p>
          <a:p>
            <a:pPr algn="just"/>
            <a:r>
              <a:rPr lang="en-US" sz="2000" b="1" dirty="0">
                <a:solidFill>
                  <a:schemeClr val="tx2"/>
                </a:solidFill>
              </a:rPr>
              <a:t>Goals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WP2 – Strategic analysis of Cultural Heritage Competences and occupational profiles</a:t>
            </a:r>
          </a:p>
          <a:p>
            <a:pPr algn="just"/>
            <a:r>
              <a:rPr lang="en-GB" dirty="0">
                <a:solidFill>
                  <a:srgbClr val="063774"/>
                </a:solidFill>
              </a:rPr>
              <a:t>WP3 </a:t>
            </a:r>
            <a:r>
              <a:rPr lang="mr-IN" dirty="0">
                <a:solidFill>
                  <a:srgbClr val="063774"/>
                </a:solidFill>
              </a:rPr>
              <a:t>–</a:t>
            </a:r>
            <a:r>
              <a:rPr lang="en-GB" dirty="0">
                <a:solidFill>
                  <a:srgbClr val="063774"/>
                </a:solidFill>
              </a:rPr>
              <a:t> Vocational Education and Training (VET) and beyond</a:t>
            </a:r>
          </a:p>
          <a:p>
            <a:pPr algn="just"/>
            <a:r>
              <a:rPr lang="en-GB" dirty="0">
                <a:solidFill>
                  <a:srgbClr val="1F497D"/>
                </a:solidFill>
              </a:rPr>
              <a:t>WP4 </a:t>
            </a:r>
            <a:r>
              <a:rPr lang="mr-IN" dirty="0">
                <a:solidFill>
                  <a:srgbClr val="1F497D"/>
                </a:solidFill>
              </a:rPr>
              <a:t>–</a:t>
            </a:r>
            <a:r>
              <a:rPr lang="en-GB" dirty="0">
                <a:solidFill>
                  <a:srgbClr val="1F497D"/>
                </a:solidFill>
              </a:rPr>
              <a:t> Sector Integrated Dynamics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WP5 –  Alliances, Sustainable Strategies and Policy recommendations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b="1" dirty="0">
                <a:solidFill>
                  <a:schemeClr val="tx2"/>
                </a:solidFill>
              </a:rPr>
              <a:t>Some FINAL OUTCOMES</a:t>
            </a:r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Samples of occupational profiles and recommendations for the updating of the European and national frameworks for competences, qualifications and occupational profiles 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Training content and recommendations for E&amp;T and VET systems (both initial and continuing training)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 Skills Strategy for re-skilling and up-skilling the workforce in the Cultural Heritage sector</a:t>
            </a: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5EB349B-D6DF-BA4B-8705-6AE8C51EA8D8}"/>
              </a:ext>
            </a:extLst>
          </p:cNvPr>
          <p:cNvGrpSpPr/>
          <p:nvPr/>
        </p:nvGrpSpPr>
        <p:grpSpPr>
          <a:xfrm>
            <a:off x="0" y="88699"/>
            <a:ext cx="9062103" cy="807019"/>
            <a:chOff x="0" y="88699"/>
            <a:chExt cx="9062103" cy="7424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C3802FF-03C9-E440-878B-383D944B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5398" y="89197"/>
              <a:ext cx="766705" cy="7419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0E17EF8-85CD-A249-A33F-BB0C6BA38329}"/>
                </a:ext>
              </a:extLst>
            </p:cNvPr>
            <p:cNvSpPr txBox="1"/>
            <p:nvPr/>
          </p:nvSpPr>
          <p:spPr>
            <a:xfrm>
              <a:off x="0" y="88699"/>
              <a:ext cx="8686800" cy="61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CHARTER, an opportunity for visibility and recognition: </a:t>
              </a:r>
            </a:p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The professional role and competences of the conservator-restorer in Europe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1604F8-3911-F049-891F-98CE4203E4BD}"/>
              </a:ext>
            </a:extLst>
          </p:cNvPr>
          <p:cNvSpPr txBox="1"/>
          <p:nvPr/>
        </p:nvSpPr>
        <p:spPr>
          <a:xfrm>
            <a:off x="1" y="6576286"/>
            <a:ext cx="3335588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5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1050" b="1" dirty="0">
                <a:solidFill>
                  <a:srgbClr val="254B90"/>
                </a:solidFill>
                <a:latin typeface="Flux-Bold"/>
                <a:cs typeface="Flux-Bold"/>
              </a:rPr>
              <a:t>&amp; </a:t>
            </a:r>
            <a:r>
              <a:rPr lang="en-GB" sz="1050" b="1" dirty="0" smtClean="0">
                <a:solidFill>
                  <a:srgbClr val="254B90"/>
                </a:solidFill>
                <a:latin typeface="Flux-Bold"/>
                <a:cs typeface="Flux-Bold"/>
              </a:rPr>
              <a:t>ACAWA, </a:t>
            </a:r>
            <a:r>
              <a:rPr lang="en-GB" sz="1000" b="1" dirty="0" smtClean="0">
                <a:solidFill>
                  <a:srgbClr val="063F93"/>
                </a:solidFill>
              </a:rPr>
              <a:t>17</a:t>
            </a:r>
            <a:r>
              <a:rPr lang="en-GB" sz="1000" b="1" baseline="30000" dirty="0" smtClean="0">
                <a:solidFill>
                  <a:srgbClr val="063F93"/>
                </a:solidFill>
              </a:rPr>
              <a:t>th</a:t>
            </a:r>
            <a:r>
              <a:rPr lang="en-GB" sz="1000" b="1" dirty="0" smtClean="0">
                <a:solidFill>
                  <a:srgbClr val="063F93"/>
                </a:solidFill>
              </a:rPr>
              <a:t> </a:t>
            </a:r>
            <a:r>
              <a:rPr lang="en-GB" sz="1000" b="1" dirty="0">
                <a:solidFill>
                  <a:srgbClr val="063F93"/>
                </a:solidFill>
              </a:rPr>
              <a:t>May </a:t>
            </a:r>
            <a:r>
              <a:rPr lang="en-GB" sz="1000" b="1" dirty="0" smtClean="0">
                <a:solidFill>
                  <a:srgbClr val="063F93"/>
                </a:solidFill>
              </a:rPr>
              <a:t>2022, Acropolis Museum</a:t>
            </a:r>
            <a:endParaRPr lang="en-GB" sz="1000" b="1" dirty="0">
              <a:solidFill>
                <a:srgbClr val="06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6787A-990E-FD48-9051-0EA08828C65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Google Shape;54;p26">
            <a:extLst>
              <a:ext uri="{FF2B5EF4-FFF2-40B4-BE49-F238E27FC236}">
                <a16:creationId xmlns:a16="http://schemas.microsoft.com/office/drawing/2014/main" xmlns="" id="{73800763-0436-8C41-81BE-89DCD3327A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697" y="829377"/>
            <a:ext cx="5142015" cy="80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35802"/>
            </a:pPr>
            <a:r>
              <a:rPr lang="es-ES" sz="1800" dirty="0">
                <a:solidFill>
                  <a:schemeClr val="accent6"/>
                </a:solidFill>
              </a:rPr>
              <a:t/>
            </a:r>
            <a:br>
              <a:rPr lang="es-ES" sz="1800" dirty="0">
                <a:solidFill>
                  <a:schemeClr val="accent6"/>
                </a:solidFill>
              </a:rPr>
            </a:br>
            <a:r>
              <a:rPr lang="en-GB" sz="1800" b="1" dirty="0">
                <a:solidFill>
                  <a:schemeClr val="accent6"/>
                </a:solidFill>
              </a:rPr>
              <a:t>T2.2. CHARTER model to describe the cultural heritage sector</a:t>
            </a:r>
            <a:endParaRPr sz="1800" b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186326-2F7F-5049-9E83-5B3819FD4239}"/>
              </a:ext>
            </a:extLst>
          </p:cNvPr>
          <p:cNvSpPr txBox="1"/>
          <p:nvPr/>
        </p:nvSpPr>
        <p:spPr>
          <a:xfrm>
            <a:off x="351428" y="1976761"/>
            <a:ext cx="33315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3F93"/>
                </a:solidFill>
                <a:latin typeface="+mj-lt"/>
                <a:ea typeface="Roboto" charset="0"/>
                <a:cs typeface="RoBOTO LIGHT"/>
              </a:rPr>
              <a:t>- 6 Functions describing the cultural heritage sector clustering activities</a:t>
            </a:r>
          </a:p>
          <a:p>
            <a:endParaRPr lang="en-US" dirty="0">
              <a:solidFill>
                <a:srgbClr val="063F93"/>
              </a:solidFill>
              <a:latin typeface="+mj-lt"/>
              <a:ea typeface="Roboto" charset="0"/>
              <a:cs typeface="RoBOTO LIGHT"/>
            </a:endParaRPr>
          </a:p>
          <a:p>
            <a:r>
              <a:rPr lang="en-US" dirty="0">
                <a:solidFill>
                  <a:srgbClr val="063F93"/>
                </a:solidFill>
                <a:latin typeface="+mj-lt"/>
                <a:ea typeface="Roboto" charset="0"/>
                <a:cs typeface="RoBOTO LIGHT"/>
              </a:rPr>
              <a:t>- All Functions are essential to </a:t>
            </a:r>
            <a:r>
              <a:rPr lang="en-US" dirty="0" err="1">
                <a:solidFill>
                  <a:srgbClr val="063F93"/>
                </a:solidFill>
                <a:latin typeface="+mj-lt"/>
                <a:ea typeface="Roboto" charset="0"/>
                <a:cs typeface="RoBOTO LIGHT"/>
              </a:rPr>
              <a:t>realise</a:t>
            </a:r>
            <a:r>
              <a:rPr lang="en-US" dirty="0">
                <a:solidFill>
                  <a:srgbClr val="063F93"/>
                </a:solidFill>
                <a:latin typeface="+mj-lt"/>
                <a:ea typeface="Roboto" charset="0"/>
                <a:cs typeface="RoBOTO LIGHT"/>
              </a:rPr>
              <a:t> cultural heritage potential as a driving force in sustainable social and economic development</a:t>
            </a:r>
          </a:p>
          <a:p>
            <a:endParaRPr lang="en-US" dirty="0">
              <a:solidFill>
                <a:srgbClr val="063F93"/>
              </a:solidFill>
              <a:latin typeface="+mj-lt"/>
              <a:ea typeface="Roboto" charset="0"/>
              <a:cs typeface="RoBOTO LIGHT"/>
            </a:endParaRPr>
          </a:p>
          <a:p>
            <a:r>
              <a:rPr lang="en-US" dirty="0">
                <a:solidFill>
                  <a:srgbClr val="063F93"/>
                </a:solidFill>
                <a:latin typeface="+mj-lt"/>
                <a:ea typeface="Roboto" charset="0"/>
                <a:cs typeface="RoBOTO LIGHT"/>
              </a:rPr>
              <a:t>- Soft focus of the image expresses the interrelationship of all its parts and the dynamics of the ecosystem cyclical nature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75AF40-61A6-1543-91CD-87EFCD515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6" r="15163" b="11278"/>
          <a:stretch/>
        </p:blipFill>
        <p:spPr>
          <a:xfrm>
            <a:off x="3485323" y="1519560"/>
            <a:ext cx="5671151" cy="51179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7B602EF-BB44-F849-AABC-92BD870BF9AB}"/>
              </a:ext>
            </a:extLst>
          </p:cNvPr>
          <p:cNvGrpSpPr/>
          <p:nvPr/>
        </p:nvGrpSpPr>
        <p:grpSpPr>
          <a:xfrm>
            <a:off x="0" y="88699"/>
            <a:ext cx="9062103" cy="807019"/>
            <a:chOff x="0" y="88699"/>
            <a:chExt cx="9062103" cy="7424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B32E09D-2245-9549-9F1B-AB9A06B8A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5398" y="89197"/>
              <a:ext cx="766705" cy="74195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DEB371E-F490-CA4A-A583-14EC36DC7B7C}"/>
                </a:ext>
              </a:extLst>
            </p:cNvPr>
            <p:cNvSpPr txBox="1"/>
            <p:nvPr/>
          </p:nvSpPr>
          <p:spPr>
            <a:xfrm>
              <a:off x="0" y="88699"/>
              <a:ext cx="8686800" cy="61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CHARTER, an opportunity for visibility and recognition: </a:t>
              </a:r>
            </a:p>
            <a:p>
              <a:pPr>
                <a:lnSpc>
                  <a:spcPct val="120000"/>
                </a:lnSpc>
              </a:pPr>
              <a:r>
                <a:rPr lang="en-GB" sz="1600" b="1" dirty="0">
                  <a:solidFill>
                    <a:srgbClr val="2A59AC"/>
                  </a:solidFill>
                </a:rPr>
                <a:t>The professional role and competences of the conservator-restorer in Europe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1604F8-3911-F049-891F-98CE4203E4BD}"/>
              </a:ext>
            </a:extLst>
          </p:cNvPr>
          <p:cNvSpPr txBox="1"/>
          <p:nvPr/>
        </p:nvSpPr>
        <p:spPr>
          <a:xfrm>
            <a:off x="1" y="6576286"/>
            <a:ext cx="3335588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50" b="1" dirty="0">
                <a:solidFill>
                  <a:srgbClr val="254B90"/>
                </a:solidFill>
                <a:latin typeface="Flux-Regular"/>
                <a:cs typeface="Flux-Regular"/>
              </a:rPr>
              <a:t>E.C.C.O. </a:t>
            </a:r>
            <a:r>
              <a:rPr lang="en-GB" sz="1050" b="1" dirty="0">
                <a:solidFill>
                  <a:srgbClr val="254B90"/>
                </a:solidFill>
                <a:latin typeface="Flux-Bold"/>
                <a:cs typeface="Flux-Bold"/>
              </a:rPr>
              <a:t>&amp; </a:t>
            </a:r>
            <a:r>
              <a:rPr lang="en-GB" sz="1050" b="1" dirty="0" smtClean="0">
                <a:solidFill>
                  <a:srgbClr val="254B90"/>
                </a:solidFill>
                <a:latin typeface="Flux-Bold"/>
                <a:cs typeface="Flux-Bold"/>
              </a:rPr>
              <a:t>ACAWA, </a:t>
            </a:r>
            <a:r>
              <a:rPr lang="en-GB" sz="1000" b="1" dirty="0" smtClean="0">
                <a:solidFill>
                  <a:srgbClr val="063F93"/>
                </a:solidFill>
              </a:rPr>
              <a:t>17</a:t>
            </a:r>
            <a:r>
              <a:rPr lang="en-GB" sz="1000" b="1" baseline="30000" dirty="0" smtClean="0">
                <a:solidFill>
                  <a:srgbClr val="063F93"/>
                </a:solidFill>
              </a:rPr>
              <a:t>th</a:t>
            </a:r>
            <a:r>
              <a:rPr lang="en-GB" sz="1000" b="1" dirty="0" smtClean="0">
                <a:solidFill>
                  <a:srgbClr val="063F93"/>
                </a:solidFill>
              </a:rPr>
              <a:t> </a:t>
            </a:r>
            <a:r>
              <a:rPr lang="en-GB" sz="1000" b="1" dirty="0">
                <a:solidFill>
                  <a:srgbClr val="063F93"/>
                </a:solidFill>
              </a:rPr>
              <a:t>May </a:t>
            </a:r>
            <a:r>
              <a:rPr lang="en-GB" sz="1000" b="1" dirty="0" smtClean="0">
                <a:solidFill>
                  <a:srgbClr val="063F93"/>
                </a:solidFill>
              </a:rPr>
              <a:t>2022, Acropolis Museum</a:t>
            </a:r>
            <a:endParaRPr lang="en-GB" sz="1000" b="1" dirty="0">
              <a:solidFill>
                <a:srgbClr val="06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7D963E35FB94F9D05D27F539A048B" ma:contentTypeVersion="13" ma:contentTypeDescription="Create a new document." ma:contentTypeScope="" ma:versionID="702ad74aae7954bf9c288e51dca94bd2">
  <xsd:schema xmlns:xsd="http://www.w3.org/2001/XMLSchema" xmlns:xs="http://www.w3.org/2001/XMLSchema" xmlns:p="http://schemas.microsoft.com/office/2006/metadata/properties" xmlns:ns3="af5a0e9f-ad21-40b2-8c69-fc70060b4a9f" xmlns:ns4="e98da98d-5325-4037-9f98-a5dfa9983e20" targetNamespace="http://schemas.microsoft.com/office/2006/metadata/properties" ma:root="true" ma:fieldsID="f847dd4cf5f394c6a5b7fa9e9028fc14" ns3:_="" ns4:_="">
    <xsd:import namespace="af5a0e9f-ad21-40b2-8c69-fc70060b4a9f"/>
    <xsd:import namespace="e98da98d-5325-4037-9f98-a5dfa9983e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a0e9f-ad21-40b2-8c69-fc70060b4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da98d-5325-4037-9f98-a5dfa9983e2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282ECB-F0DB-4178-B344-9585D0D550FC}">
  <ds:schemaRefs>
    <ds:schemaRef ds:uri="http://purl.org/dc/terms/"/>
    <ds:schemaRef ds:uri="e98da98d-5325-4037-9f98-a5dfa9983e20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af5a0e9f-ad21-40b2-8c69-fc70060b4a9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3DAB99-FBAF-497F-8205-F4452DB34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5a0e9f-ad21-40b2-8c69-fc70060b4a9f"/>
    <ds:schemaRef ds:uri="e98da98d-5325-4037-9f98-a5dfa9983e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F2D7DC-15A5-4E79-9445-8B401FEE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13883</TotalTime>
  <Words>1421</Words>
  <Application>Microsoft Macintosh PowerPoint</Application>
  <PresentationFormat>On-screen Show (4:3)</PresentationFormat>
  <Paragraphs>182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T2.2. CHARTER model to describe the cultural heritage sector</vt:lpstr>
      <vt:lpstr>T2.2. CHARTER model to describe the cultural heritage sector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CHARTER</dc:title>
  <dc:creator>HBM</dc:creator>
  <cp:lastModifiedBy>Elis Elis</cp:lastModifiedBy>
  <cp:revision>345</cp:revision>
  <cp:lastPrinted>2021-06-14T09:27:14Z</cp:lastPrinted>
  <dcterms:created xsi:type="dcterms:W3CDTF">2020-10-08T08:02:39Z</dcterms:created>
  <dcterms:modified xsi:type="dcterms:W3CDTF">2022-06-02T09:11:11Z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0x0101004487D963E35FB94F9D05D27F539A048B</vt:lpwstr>
  </property>
</Properties>
</file>